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263" r:id="rId3"/>
    <p:sldId id="257" r:id="rId4"/>
    <p:sldId id="284" r:id="rId5"/>
    <p:sldId id="300" r:id="rId6"/>
    <p:sldId id="258" r:id="rId7"/>
    <p:sldId id="259" r:id="rId8"/>
    <p:sldId id="260" r:id="rId9"/>
    <p:sldId id="261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82" r:id="rId26"/>
    <p:sldId id="278" r:id="rId27"/>
    <p:sldId id="279" r:id="rId28"/>
    <p:sldId id="280" r:id="rId29"/>
    <p:sldId id="298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3" r:id="rId38"/>
    <p:sldId id="294" r:id="rId39"/>
    <p:sldId id="295" r:id="rId40"/>
    <p:sldId id="296" r:id="rId41"/>
    <p:sldId id="291" r:id="rId42"/>
    <p:sldId id="297" r:id="rId43"/>
    <p:sldId id="281" r:id="rId44"/>
    <p:sldId id="28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2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02"/>
    <p:restoredTop sz="94645"/>
  </p:normalViewPr>
  <p:slideViewPr>
    <p:cSldViewPr snapToGrid="0" snapToObjects="1" showGuides="1">
      <p:cViewPr varScale="1">
        <p:scale>
          <a:sx n="123" d="100"/>
          <a:sy n="123" d="100"/>
        </p:scale>
        <p:origin x="792" y="192"/>
      </p:cViewPr>
      <p:guideLst>
        <p:guide orient="horz" pos="402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7" d="100"/>
          <a:sy n="97" d="100"/>
        </p:scale>
        <p:origin x="4328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413FD58-D323-254E-98CF-4ACD7D0AD0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 dirty="0"/>
              <a:t>22+ </a:t>
            </a:r>
            <a:r>
              <a:rPr lang="en-GB" dirty="0" err="1"/>
              <a:t>yrs</a:t>
            </a:r>
            <a:r>
              <a:rPr lang="en-GB" dirty="0"/>
              <a:t> of LiveCode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8300CD-F0CA-3F4D-BC21-F92F301E85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B2068-F14A-654D-8E4C-44EE583E3986}" type="datetimeFigureOut">
              <a:rPr lang="en-GB" smtClean="0"/>
              <a:t>02/06/2021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682714-3BB4-0347-9EDE-A9235E155E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dirty="0"/>
              <a:t>©2021 Peter Reid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F0A3D-E5E3-1E4A-9AA0-AD019F5B8F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D3C1D3-C8CC-D846-A3A6-5D7AAD55CE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3505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0375B-EDA0-D540-A649-F5037CA32FC3}" type="datetimeFigureOut">
              <a:rPr lang="en-GB" smtClean="0"/>
              <a:t>02/06/2021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65DEF-42AE-174C-B470-CBDBA2F29F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080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3038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396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8657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2645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22+ Years of LiveCode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CA4C-F416-F946-8003-6F8CE952DC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386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55" y="140537"/>
            <a:ext cx="11237490" cy="380833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272464"/>
            <a:ext cx="4114800" cy="264528"/>
          </a:xfrm>
        </p:spPr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22+ Years of LiveCode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614611" y="738020"/>
            <a:ext cx="3100134" cy="530985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Rectangle 9">
            <a:hlinkClick r:id="" action="ppaction://hlinkshowjump?jump=previousslide"/>
          </p:cNvPr>
          <p:cNvSpPr/>
          <p:nvPr userDrawn="1"/>
        </p:nvSpPr>
        <p:spPr>
          <a:xfrm>
            <a:off x="11843385" y="6272464"/>
            <a:ext cx="259080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569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55" y="140537"/>
            <a:ext cx="11237490" cy="380833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614611" y="738020"/>
            <a:ext cx="3100134" cy="530985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Rectangle 9">
            <a:hlinkClick r:id="" action="ppaction://hlinkshowjump?jump=previousslide"/>
          </p:cNvPr>
          <p:cNvSpPr/>
          <p:nvPr userDrawn="1"/>
        </p:nvSpPr>
        <p:spPr>
          <a:xfrm>
            <a:off x="11843385" y="6272464"/>
            <a:ext cx="259080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Action Button: Return 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CC46F5EF-2BC1-8948-9370-5F8BACD94630}"/>
              </a:ext>
            </a:extLst>
          </p:cNvPr>
          <p:cNvSpPr/>
          <p:nvPr userDrawn="1"/>
        </p:nvSpPr>
        <p:spPr>
          <a:xfrm>
            <a:off x="11633200" y="6350000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10A2DE96-6D00-FB4C-9875-8E578DB9910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B8EDEE4-85CD-6D41-B5FA-FA521F623C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038600" y="6369050"/>
            <a:ext cx="4114800" cy="365125"/>
          </a:xfrm>
        </p:spPr>
        <p:txBody>
          <a:bodyPr/>
          <a:lstStyle/>
          <a:p>
            <a:r>
              <a:rPr lang="en-GB"/>
              <a:t>22+ Years of LiveCode</a:t>
            </a:r>
            <a:endParaRPr lang="en-GB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34CDA06-A1A0-7A4A-9900-DD3DF5D55A0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610600" y="6381750"/>
            <a:ext cx="2743200" cy="365125"/>
          </a:xfrm>
        </p:spPr>
        <p:txBody>
          <a:bodyPr/>
          <a:lstStyle/>
          <a:p>
            <a:fld id="{0E37CA4C-F416-F946-8003-6F8CE952DC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671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55" y="140537"/>
            <a:ext cx="11237490" cy="380833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74064"/>
            <a:ext cx="4114800" cy="382336"/>
          </a:xfrm>
        </p:spPr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22+ Years of LiveCode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614611" y="738020"/>
            <a:ext cx="3100134" cy="530985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Rectangle 9">
            <a:hlinkClick r:id="" action="ppaction://hlinkshowjump?jump=previousslide"/>
          </p:cNvPr>
          <p:cNvSpPr/>
          <p:nvPr userDrawn="1"/>
        </p:nvSpPr>
        <p:spPr>
          <a:xfrm>
            <a:off x="11843385" y="6272464"/>
            <a:ext cx="259080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hlinkClick r:id="rId2" action="ppaction://hlinksldjump"/>
          </p:cNvPr>
          <p:cNvSpPr/>
          <p:nvPr userDrawn="1"/>
        </p:nvSpPr>
        <p:spPr>
          <a:xfrm>
            <a:off x="124021" y="6280084"/>
            <a:ext cx="259080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D56EA27-C611-E14C-8139-2D9EE710DEC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DDD63-3930-A44A-83B3-3948B1CE1B7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610600" y="6381750"/>
            <a:ext cx="2743200" cy="365125"/>
          </a:xfrm>
        </p:spPr>
        <p:txBody>
          <a:bodyPr/>
          <a:lstStyle/>
          <a:p>
            <a:fld id="{0E37CA4C-F416-F946-8003-6F8CE952DCAB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Action Button: Return 13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B9D5743-99FE-AC47-985A-181DF23430B6}"/>
              </a:ext>
            </a:extLst>
          </p:cNvPr>
          <p:cNvSpPr/>
          <p:nvPr userDrawn="1"/>
        </p:nvSpPr>
        <p:spPr>
          <a:xfrm>
            <a:off x="11633200" y="6350000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9773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22+ Years of LiveCode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97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6" r:id="rId3"/>
    <p:sldLayoutId id="2147483655" r:id="rId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slide" Target="slide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slide" Target="slide3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slide" Target="slide3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slide" Target="slide3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Relationship Id="rId5" Type="http://schemas.openxmlformats.org/officeDocument/2006/relationships/slide" Target="slide3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slide" Target="slide3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slide" Target="slide3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1.xml"/><Relationship Id="rId18" Type="http://schemas.openxmlformats.org/officeDocument/2006/relationships/slide" Target="slide11.xml"/><Relationship Id="rId26" Type="http://schemas.openxmlformats.org/officeDocument/2006/relationships/slide" Target="slide2.xml"/><Relationship Id="rId3" Type="http://schemas.openxmlformats.org/officeDocument/2006/relationships/slide" Target="slide7.xml"/><Relationship Id="rId21" Type="http://schemas.openxmlformats.org/officeDocument/2006/relationships/slide" Target="slide26.xml"/><Relationship Id="rId7" Type="http://schemas.openxmlformats.org/officeDocument/2006/relationships/slide" Target="slide13.xml"/><Relationship Id="rId12" Type="http://schemas.openxmlformats.org/officeDocument/2006/relationships/slide" Target="slide27.xml"/><Relationship Id="rId17" Type="http://schemas.openxmlformats.org/officeDocument/2006/relationships/slide" Target="slide16.xml"/><Relationship Id="rId25" Type="http://schemas.openxmlformats.org/officeDocument/2006/relationships/slide" Target="slide4.xml"/><Relationship Id="rId2" Type="http://schemas.openxmlformats.org/officeDocument/2006/relationships/slide" Target="slide6.xml"/><Relationship Id="rId16" Type="http://schemas.openxmlformats.org/officeDocument/2006/relationships/slide" Target="slide15.xml"/><Relationship Id="rId20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19.xml"/><Relationship Id="rId24" Type="http://schemas.openxmlformats.org/officeDocument/2006/relationships/slide" Target="slide28.xml"/><Relationship Id="rId5" Type="http://schemas.openxmlformats.org/officeDocument/2006/relationships/slide" Target="slide9.xml"/><Relationship Id="rId15" Type="http://schemas.openxmlformats.org/officeDocument/2006/relationships/slide" Target="slide43.xml"/><Relationship Id="rId23" Type="http://schemas.openxmlformats.org/officeDocument/2006/relationships/slide" Target="slide22.xml"/><Relationship Id="rId10" Type="http://schemas.openxmlformats.org/officeDocument/2006/relationships/slide" Target="slide18.xml"/><Relationship Id="rId19" Type="http://schemas.openxmlformats.org/officeDocument/2006/relationships/slide" Target="slide10.xml"/><Relationship Id="rId4" Type="http://schemas.openxmlformats.org/officeDocument/2006/relationships/slide" Target="slide8.xml"/><Relationship Id="rId9" Type="http://schemas.openxmlformats.org/officeDocument/2006/relationships/slide" Target="slide17.xml"/><Relationship Id="rId14" Type="http://schemas.openxmlformats.org/officeDocument/2006/relationships/slide" Target="slide20.xml"/><Relationship Id="rId22" Type="http://schemas.openxmlformats.org/officeDocument/2006/relationships/slide" Target="slide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id-it.co.uk/downloads/down_icp_ms_tunesim.htm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slide" Target="slid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5" Type="http://schemas.openxmlformats.org/officeDocument/2006/relationships/slide" Target="slide4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5" Type="http://schemas.openxmlformats.org/officeDocument/2006/relationships/slide" Target="slide4.xml"/><Relationship Id="rId4" Type="http://schemas.openxmlformats.org/officeDocument/2006/relationships/hyperlink" Target="https://www.reid-it.co.uk/downloads/down_bballs.htm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5" Type="http://schemas.openxmlformats.org/officeDocument/2006/relationships/slide" Target="slide4.xml"/><Relationship Id="rId4" Type="http://schemas.openxmlformats.org/officeDocument/2006/relationships/hyperlink" Target="https://www.reid-it.co.uk/downloads/down_mycoins_uk.htm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4" Type="http://schemas.openxmlformats.org/officeDocument/2006/relationships/slide" Target="slid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slide" Target="slide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slide" Target="slid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slide" Target="slide38.xml"/><Relationship Id="rId18" Type="http://schemas.openxmlformats.org/officeDocument/2006/relationships/slide" Target="slide29.xml"/><Relationship Id="rId3" Type="http://schemas.openxmlformats.org/officeDocument/2006/relationships/slide" Target="slide20.xml"/><Relationship Id="rId7" Type="http://schemas.openxmlformats.org/officeDocument/2006/relationships/slide" Target="slide37.xml"/><Relationship Id="rId12" Type="http://schemas.openxmlformats.org/officeDocument/2006/relationships/slide" Target="slide30.xml"/><Relationship Id="rId17" Type="http://schemas.openxmlformats.org/officeDocument/2006/relationships/slide" Target="slide3.xml"/><Relationship Id="rId2" Type="http://schemas.openxmlformats.org/officeDocument/2006/relationships/slide" Target="slide43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11" Type="http://schemas.openxmlformats.org/officeDocument/2006/relationships/slide" Target="slide33.xml"/><Relationship Id="rId5" Type="http://schemas.openxmlformats.org/officeDocument/2006/relationships/slide" Target="slide41.xml"/><Relationship Id="rId15" Type="http://schemas.openxmlformats.org/officeDocument/2006/relationships/slide" Target="slide39.xml"/><Relationship Id="rId10" Type="http://schemas.openxmlformats.org/officeDocument/2006/relationships/slide" Target="slide34.xml"/><Relationship Id="rId4" Type="http://schemas.openxmlformats.org/officeDocument/2006/relationships/slide" Target="slide32.xml"/><Relationship Id="rId9" Type="http://schemas.openxmlformats.org/officeDocument/2006/relationships/slide" Target="slide35.xml"/><Relationship Id="rId14" Type="http://schemas.openxmlformats.org/officeDocument/2006/relationships/slide" Target="slide4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tinyurl.com/zelqb6j" TargetMode="External"/><Relationship Id="rId2" Type="http://schemas.openxmlformats.org/officeDocument/2006/relationships/hyperlink" Target="http://www.reid-it.co.uk/downloads/downlc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slide" Target="slide3.xml"/><Relationship Id="rId4" Type="http://schemas.openxmlformats.org/officeDocument/2006/relationships/image" Target="../media/image2.svg"/><Relationship Id="rId9" Type="http://schemas.openxmlformats.org/officeDocument/2006/relationships/slide" Target="slide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22 Years of LiveCode</a:t>
            </a:r>
            <a:br>
              <a:rPr lang="en-GB" dirty="0"/>
            </a:br>
            <a:r>
              <a:rPr lang="en-GB" dirty="0"/>
              <a:t>and Counting...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The Coders’ Swiss-Army-Knife</a:t>
            </a:r>
          </a:p>
          <a:p>
            <a:r>
              <a:rPr lang="en-GB" sz="2000" dirty="0"/>
              <a:t>(it’s got lots of widgets, cuts any project down to size and stays sharp for years!)</a:t>
            </a:r>
          </a:p>
          <a:p>
            <a:r>
              <a:rPr lang="en-GB" dirty="0"/>
              <a:t>Peter Reid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465B25A-83A7-5548-9221-1AF250C13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19850"/>
            <a:ext cx="2743200" cy="365125"/>
          </a:xfrm>
        </p:spPr>
        <p:txBody>
          <a:bodyPr/>
          <a:lstStyle/>
          <a:p>
            <a:r>
              <a:rPr lang="en-GB" dirty="0"/>
              <a:t>©2016-21, Peter Reid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B24BE3E9-CA7F-4E43-B178-69349A96A259}"/>
              </a:ext>
            </a:extLst>
          </p:cNvPr>
          <p:cNvSpPr txBox="1">
            <a:spLocks/>
          </p:cNvSpPr>
          <p:nvPr/>
        </p:nvSpPr>
        <p:spPr>
          <a:xfrm>
            <a:off x="10833099" y="6412164"/>
            <a:ext cx="538745" cy="264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37CA4C-F416-F946-8003-6F8CE952DCAB}" type="slidenum">
              <a:rPr lang="en-GB" smtClean="0">
                <a:solidFill>
                  <a:schemeClr val="bg1">
                    <a:lumMod val="50000"/>
                  </a:schemeClr>
                </a:solidFill>
              </a:rPr>
              <a:pPr/>
              <a:t>1</a:t>
            </a:fld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Footer Placeholder 7">
            <a:extLst>
              <a:ext uri="{FF2B5EF4-FFF2-40B4-BE49-F238E27FC236}">
                <a16:creationId xmlns:a16="http://schemas.microsoft.com/office/drawing/2014/main" id="{89C11DD6-E8FB-E740-8498-2EEF40DA1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4864"/>
            <a:ext cx="4114800" cy="264528"/>
          </a:xfrm>
        </p:spPr>
        <p:txBody>
          <a:bodyPr/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22+ Years of LiveCode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3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Pipe2Tab (MetaCard, Revolution, 2000-2007)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Conversion of separators in exported text files</a:t>
            </a:r>
          </a:p>
          <a:p>
            <a:r>
              <a:rPr lang="en-GB" sz="2400" dirty="0"/>
              <a:t>Used to transfer data between different databases etc.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5D6C5951-2926-C64D-B512-C6478DEDC4B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54" y="738019"/>
            <a:ext cx="7886113" cy="4910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1EDA5-1D81-D741-A4C1-C4A15A61C22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F521CA1-47BB-644C-AEFC-2BB867EA2EF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22+ Years of LiveCode</a:t>
            </a:r>
            <a:endParaRPr lang="en-GB" dirty="0"/>
          </a:p>
        </p:txBody>
      </p:sp>
      <p:sp>
        <p:nvSpPr>
          <p:cNvPr id="8" name="Action Button: Return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764E3D0-0ADC-6944-9279-04264B6093D8}"/>
              </a:ext>
            </a:extLst>
          </p:cNvPr>
          <p:cNvSpPr/>
          <p:nvPr/>
        </p:nvSpPr>
        <p:spPr>
          <a:xfrm>
            <a:off x="109681" y="6350000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66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eCaseFile</a:t>
            </a:r>
            <a:r>
              <a:rPr lang="en-GB" dirty="0"/>
              <a:t> (MetaCard, </a:t>
            </a:r>
            <a:r>
              <a:rPr lang="en-GB" dirty="0" err="1"/>
              <a:t>Revolution,LiveCode</a:t>
            </a:r>
            <a:r>
              <a:rPr lang="en-GB" dirty="0"/>
              <a:t>, 2000-2013)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235700" y="533400"/>
            <a:ext cx="5854700" cy="5412873"/>
          </a:xfrm>
        </p:spPr>
        <p:txBody>
          <a:bodyPr>
            <a:normAutofit/>
          </a:bodyPr>
          <a:lstStyle/>
          <a:p>
            <a:r>
              <a:rPr lang="en-GB" sz="2400" dirty="0"/>
              <a:t>Electronic Case File for forensic examinations</a:t>
            </a:r>
          </a:p>
          <a:p>
            <a:r>
              <a:rPr lang="en-GB" sz="2400" dirty="0"/>
              <a:t>Student projects, in use until 2019</a:t>
            </a:r>
          </a:p>
          <a:p>
            <a:r>
              <a:rPr lang="en-GB" sz="2400" dirty="0"/>
              <a:t>Time/date stamped, students can’t ‘cheat’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1015A77-E99F-AC41-9FA0-53C9E4165E4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695" y="531107"/>
            <a:ext cx="5760720" cy="4099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091" y="2277467"/>
            <a:ext cx="5760720" cy="4099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764BA-BD0C-1549-B5A2-A3E0B209CB5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70874-742C-C44E-91D3-91F71F9BEDF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22+ Years of LiveCode</a:t>
            </a:r>
            <a:endParaRPr lang="en-GB" dirty="0"/>
          </a:p>
        </p:txBody>
      </p:sp>
      <p:sp>
        <p:nvSpPr>
          <p:cNvPr id="9" name="Action Button: Return 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6475DCA-0063-E042-A1DC-49650C07760D}"/>
              </a:ext>
            </a:extLst>
          </p:cNvPr>
          <p:cNvSpPr/>
          <p:nvPr/>
        </p:nvSpPr>
        <p:spPr>
          <a:xfrm>
            <a:off x="109681" y="6350000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72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BombayCo</a:t>
            </a:r>
            <a:r>
              <a:rPr lang="en-GB" dirty="0"/>
              <a:t> (MetaCard, 2000)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607300" y="738020"/>
            <a:ext cx="4107445" cy="5309853"/>
          </a:xfrm>
        </p:spPr>
        <p:txBody>
          <a:bodyPr>
            <a:normAutofit/>
          </a:bodyPr>
          <a:lstStyle/>
          <a:p>
            <a:r>
              <a:rPr lang="en-GB" sz="2400" dirty="0"/>
              <a:t>Mock-up </a:t>
            </a:r>
            <a:r>
              <a:rPr lang="en-GB" sz="2400" dirty="0" err="1"/>
              <a:t>eCatalogue</a:t>
            </a:r>
            <a:r>
              <a:rPr lang="en-GB" sz="2400" dirty="0"/>
              <a:t> for distribution on CD</a:t>
            </a:r>
          </a:p>
          <a:p>
            <a:r>
              <a:rPr lang="en-GB" sz="2400" dirty="0"/>
              <a:t>External data-driven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CEBD041-3D16-0547-ADE7-51F0CF9025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55" y="521370"/>
            <a:ext cx="5715000" cy="4282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0589" y="1990024"/>
            <a:ext cx="5715000" cy="4282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C3479-E4A3-D841-9432-181E665C094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AD9AE-2A6A-1E49-8C38-252ECD0EFD4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22+ Years of LiveCode</a:t>
            </a:r>
            <a:endParaRPr lang="en-GB" dirty="0"/>
          </a:p>
        </p:txBody>
      </p:sp>
      <p:sp>
        <p:nvSpPr>
          <p:cNvPr id="9" name="Action Button: Return 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1425EB7-4B3A-C047-B59D-D3E254AC23F6}"/>
              </a:ext>
            </a:extLst>
          </p:cNvPr>
          <p:cNvSpPr/>
          <p:nvPr/>
        </p:nvSpPr>
        <p:spPr>
          <a:xfrm>
            <a:off x="109681" y="6350000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889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GetCartooning</a:t>
            </a:r>
            <a:r>
              <a:rPr lang="en-GB" dirty="0">
                <a:solidFill>
                  <a:srgbClr val="FF0000"/>
                </a:solidFill>
              </a:rPr>
              <a:t> (Revolution, 2001)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47701" y="5867400"/>
            <a:ext cx="10960100" cy="358273"/>
          </a:xfrm>
        </p:spPr>
        <p:txBody>
          <a:bodyPr/>
          <a:lstStyle/>
          <a:p>
            <a:r>
              <a:rPr lang="en-GB" dirty="0"/>
              <a:t>CD training course from top UK professional cartoonists (based on successful </a:t>
            </a:r>
            <a:r>
              <a:rPr lang="en-GB"/>
              <a:t>correspondence course)</a:t>
            </a:r>
            <a:endParaRPr lang="en-GB" dirty="0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BED909DE-E9B4-5E47-B153-B9B1C3DEE39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05" y="521370"/>
            <a:ext cx="3333750" cy="2498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125" y="521370"/>
            <a:ext cx="3333750" cy="2498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125" y="3168467"/>
            <a:ext cx="3333750" cy="2498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4611" y="3168467"/>
            <a:ext cx="3333750" cy="2498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05" y="3168467"/>
            <a:ext cx="3333750" cy="2498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4611" y="523856"/>
            <a:ext cx="3333750" cy="2498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5223A-8DCB-5443-B7AD-D1209662247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7C462-1E63-7348-8BB5-DF6636CF50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22+ Years of LiveCode</a:t>
            </a:r>
            <a:endParaRPr lang="en-GB" dirty="0"/>
          </a:p>
        </p:txBody>
      </p:sp>
      <p:sp>
        <p:nvSpPr>
          <p:cNvPr id="13" name="Action Button: Return 12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B9250A91-283F-9B42-8661-C7E6EA0BEBB8}"/>
              </a:ext>
            </a:extLst>
          </p:cNvPr>
          <p:cNvSpPr/>
          <p:nvPr/>
        </p:nvSpPr>
        <p:spPr>
          <a:xfrm>
            <a:off x="109681" y="6350000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554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PAD Data Extractor (Revolution, 2002)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096000" y="738021"/>
            <a:ext cx="6096000" cy="1420980"/>
          </a:xfrm>
        </p:spPr>
        <p:txBody>
          <a:bodyPr>
            <a:normAutofit/>
          </a:bodyPr>
          <a:lstStyle/>
          <a:p>
            <a:r>
              <a:rPr lang="en-GB" sz="2400" dirty="0"/>
              <a:t>Data capture from chemical instrument</a:t>
            </a:r>
          </a:p>
          <a:p>
            <a:pPr lvl="1"/>
            <a:r>
              <a:rPr lang="en-GB" sz="2000" dirty="0"/>
              <a:t>gift from industry, but no control software</a:t>
            </a:r>
          </a:p>
          <a:p>
            <a:r>
              <a:rPr lang="en-GB" sz="2400" dirty="0"/>
              <a:t>Export as Excel-compatible tab-delimited text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1D410B9C-74ED-444F-BCDB-C6C51A491A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67" y="579367"/>
            <a:ext cx="5715000" cy="4019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6096000" y="2252914"/>
            <a:ext cx="5715000" cy="4019550"/>
            <a:chOff x="6096000" y="2252914"/>
            <a:chExt cx="5715000" cy="401955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2252914"/>
              <a:ext cx="5715000" cy="40195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11391009" y="3126505"/>
              <a:ext cx="265815" cy="138499"/>
            </a:xfrm>
            <a:prstGeom prst="rect">
              <a:avLst/>
            </a:prstGeom>
            <a:solidFill>
              <a:srgbClr val="F5F5F5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9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PAD</a:t>
              </a: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5BA35-48AC-AB46-B47E-A7FA57B8D5C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7CB43-5F67-1A4D-8178-027340DB262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22+ Years of LiveCode</a:t>
            </a:r>
            <a:endParaRPr lang="en-GB" dirty="0"/>
          </a:p>
        </p:txBody>
      </p:sp>
      <p:sp>
        <p:nvSpPr>
          <p:cNvPr id="11" name="Action Button: Return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A51F0848-F5FE-FB40-8721-90E660FA7E73}"/>
              </a:ext>
            </a:extLst>
          </p:cNvPr>
          <p:cNvSpPr/>
          <p:nvPr/>
        </p:nvSpPr>
        <p:spPr>
          <a:xfrm>
            <a:off x="109681" y="6350000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335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Assessment Capture (Revolution, 2004-2008)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445500" y="546100"/>
            <a:ext cx="3269245" cy="5501773"/>
          </a:xfrm>
        </p:spPr>
        <p:txBody>
          <a:bodyPr>
            <a:normAutofit/>
          </a:bodyPr>
          <a:lstStyle/>
          <a:p>
            <a:r>
              <a:rPr lang="en-GB" sz="2400" dirty="0"/>
              <a:t>Recording DSE Assessments</a:t>
            </a:r>
          </a:p>
          <a:p>
            <a:r>
              <a:rPr lang="en-GB" sz="2400" dirty="0"/>
              <a:t>Output PDF reports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A70929C7-94F4-EF49-A3B0-77BF84845B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592" y="587243"/>
            <a:ext cx="5768340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3371" y="1196221"/>
            <a:ext cx="5768340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80"/>
          <a:stretch/>
        </p:blipFill>
        <p:spPr>
          <a:xfrm>
            <a:off x="5885445" y="1709692"/>
            <a:ext cx="6172200" cy="4541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B4346-3FBD-BA42-96D4-71425CB9811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01621-F8A0-5E4C-9046-01A3D8B03A1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22+ Years of LiveCode</a:t>
            </a:r>
            <a:endParaRPr lang="en-GB" dirty="0"/>
          </a:p>
        </p:txBody>
      </p:sp>
      <p:sp>
        <p:nvSpPr>
          <p:cNvPr id="10" name="Action Button: Return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6AF85D19-15C5-4047-A935-60318F8E43E2}"/>
              </a:ext>
            </a:extLst>
          </p:cNvPr>
          <p:cNvSpPr/>
          <p:nvPr/>
        </p:nvSpPr>
        <p:spPr>
          <a:xfrm>
            <a:off x="109681" y="6350000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897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Course Analyser (Revolution, 2005-2009)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642100" y="738020"/>
            <a:ext cx="5549900" cy="5309853"/>
          </a:xfrm>
        </p:spPr>
        <p:txBody>
          <a:bodyPr>
            <a:normAutofit/>
          </a:bodyPr>
          <a:lstStyle/>
          <a:p>
            <a:r>
              <a:rPr lang="en-GB" sz="2400" dirty="0"/>
              <a:t>Many 100s courses to analyse per year:</a:t>
            </a:r>
          </a:p>
          <a:p>
            <a:pPr lvl="1"/>
            <a:r>
              <a:rPr lang="en-GB" sz="2000" dirty="0"/>
              <a:t>required as part of ISO 9000</a:t>
            </a:r>
          </a:p>
          <a:p>
            <a:pPr lvl="1"/>
            <a:r>
              <a:rPr lang="en-GB" sz="2000" dirty="0"/>
              <a:t>each course detailed in an Excel spreadsheet</a:t>
            </a:r>
          </a:p>
          <a:p>
            <a:r>
              <a:rPr lang="en-GB" sz="2400" dirty="0"/>
              <a:t>Groups of courses are analysed &amp; summarised in Excel spreadsheets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6FA6B80-7B49-F14D-B6CE-73EA72F0F6D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55" y="675118"/>
            <a:ext cx="5715000" cy="231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000" y="3429000"/>
            <a:ext cx="11231745" cy="2757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CBFC9-95E8-2B4B-94D6-3617424879E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8E179-6DB8-2F47-8BDC-5C7A73D910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22+ Years of LiveCode</a:t>
            </a:r>
            <a:endParaRPr lang="en-GB" dirty="0"/>
          </a:p>
        </p:txBody>
      </p:sp>
      <p:sp>
        <p:nvSpPr>
          <p:cNvPr id="10" name="Action Button: Return 9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228CD7D-E2DB-9B43-AEEF-90B962D108CA}"/>
              </a:ext>
            </a:extLst>
          </p:cNvPr>
          <p:cNvSpPr/>
          <p:nvPr/>
        </p:nvSpPr>
        <p:spPr>
          <a:xfrm>
            <a:off x="109681" y="6350000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604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Address Book Exporter (Revolution, 2005)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505700" y="738020"/>
            <a:ext cx="4399545" cy="5309853"/>
          </a:xfrm>
        </p:spPr>
        <p:txBody>
          <a:bodyPr>
            <a:normAutofit/>
          </a:bodyPr>
          <a:lstStyle/>
          <a:p>
            <a:r>
              <a:rPr lang="en-GB" sz="2400" dirty="0"/>
              <a:t>Conversion tool for transfer of email accounts from Eudora to SquirrelMail</a:t>
            </a:r>
          </a:p>
          <a:p>
            <a:r>
              <a:rPr lang="en-GB" sz="2400" dirty="0"/>
              <a:t>Enabled preservation of email address books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261440F5-3A75-BA48-9CF4-B6EC31A250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673" y="571244"/>
            <a:ext cx="6486671" cy="564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9E17A-D2F3-8544-B292-F1CE9AF7660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DFF400D-4D52-3F45-BE18-85E795233A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22+ Years of LiveCode</a:t>
            </a:r>
            <a:endParaRPr lang="en-GB" dirty="0"/>
          </a:p>
        </p:txBody>
      </p:sp>
      <p:sp>
        <p:nvSpPr>
          <p:cNvPr id="8" name="Action Button: Return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2E0D2DB-6601-A648-A31A-8D0265009A22}"/>
              </a:ext>
            </a:extLst>
          </p:cNvPr>
          <p:cNvSpPr/>
          <p:nvPr/>
        </p:nvSpPr>
        <p:spPr>
          <a:xfrm>
            <a:off x="109681" y="6350000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107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Module Forms Processor (Revolution, 2005)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216900" y="661820"/>
            <a:ext cx="3701045" cy="5309853"/>
          </a:xfrm>
        </p:spPr>
        <p:txBody>
          <a:bodyPr>
            <a:normAutofit/>
          </a:bodyPr>
          <a:lstStyle/>
          <a:p>
            <a:r>
              <a:rPr lang="en-GB" sz="2400" dirty="0"/>
              <a:t>Process emails containing student module choices</a:t>
            </a:r>
          </a:p>
          <a:p>
            <a:r>
              <a:rPr lang="en-GB" sz="2400" dirty="0"/>
              <a:t>Validating student choices</a:t>
            </a:r>
          </a:p>
          <a:p>
            <a:r>
              <a:rPr lang="en-GB" sz="2400" dirty="0"/>
              <a:t>Summarising choices into Excel spreadsheet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5C5120F9-1341-B846-8C56-C2457192F9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952" y="528786"/>
            <a:ext cx="4180548" cy="1319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449" y="1433868"/>
            <a:ext cx="6582383" cy="2492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228" y="2599604"/>
            <a:ext cx="11018830" cy="3572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FEFD4-5C63-7548-8FFD-D7933AF43D8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64AEB-D6B5-AE44-8DEB-6834877D37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22+ Years of LiveCode</a:t>
            </a:r>
            <a:endParaRPr lang="en-GB" dirty="0"/>
          </a:p>
        </p:txBody>
      </p:sp>
      <p:sp>
        <p:nvSpPr>
          <p:cNvPr id="10" name="Action Button: Return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51BDD27-8072-FF40-B354-3052B2A89A4E}"/>
              </a:ext>
            </a:extLst>
          </p:cNvPr>
          <p:cNvSpPr/>
          <p:nvPr/>
        </p:nvSpPr>
        <p:spPr>
          <a:xfrm>
            <a:off x="109681" y="6350000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068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0000"/>
                </a:solidFill>
              </a:rPr>
              <a:t>HA Auditor (LiveCode, 2011)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635500" y="623720"/>
            <a:ext cx="7416800" cy="5309853"/>
          </a:xfrm>
        </p:spPr>
        <p:txBody>
          <a:bodyPr/>
          <a:lstStyle/>
          <a:p>
            <a:r>
              <a:rPr lang="en-GB" dirty="0"/>
              <a:t>Capture on-site Health &amp; Safety audits, ½ day each</a:t>
            </a:r>
          </a:p>
          <a:p>
            <a:pPr lvl="1"/>
            <a:r>
              <a:rPr lang="en-GB" dirty="0"/>
              <a:t>developed for iPad 2 &amp; later, internal use only</a:t>
            </a:r>
          </a:p>
          <a:p>
            <a:pPr lvl="1"/>
            <a:r>
              <a:rPr lang="en-GB" dirty="0"/>
              <a:t>validated all inputs, checking for omissions</a:t>
            </a:r>
          </a:p>
          <a:p>
            <a:pPr lvl="1"/>
            <a:r>
              <a:rPr lang="en-GB" dirty="0"/>
              <a:t>included look-up of location maps</a:t>
            </a:r>
          </a:p>
          <a:p>
            <a:r>
              <a:rPr lang="en-GB" dirty="0">
                <a:solidFill>
                  <a:srgbClr val="FF0000"/>
                </a:solidFill>
              </a:rPr>
              <a:t>Enabled 3 years of audits, 350 audits per year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cost was a total of 15 days development effort!</a:t>
            </a:r>
          </a:p>
          <a:p>
            <a:r>
              <a:rPr lang="en-GB" dirty="0"/>
              <a:t>2014: replaced by 3</a:t>
            </a:r>
            <a:r>
              <a:rPr lang="en-GB" baseline="30000" dirty="0"/>
              <a:t>rd</a:t>
            </a:r>
            <a:r>
              <a:rPr lang="en-GB" dirty="0"/>
              <a:t> party commercial app with on-going support</a:t>
            </a:r>
          </a:p>
          <a:p>
            <a:endParaRPr lang="en-GB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3FB19EFA-21B8-8B44-AF95-2AD6FC956D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405" y="521370"/>
            <a:ext cx="4291584" cy="3227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455" y="3057530"/>
            <a:ext cx="4228716" cy="3179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432" y="3057530"/>
            <a:ext cx="4291584" cy="3227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0BA48-03E6-FE4B-B40C-BA925360704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F516B-F30C-B745-AD7A-2573D32A225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22+ Years of LiveCode</a:t>
            </a:r>
            <a:endParaRPr lang="en-GB" dirty="0"/>
          </a:p>
        </p:txBody>
      </p:sp>
      <p:sp>
        <p:nvSpPr>
          <p:cNvPr id="10" name="Action Button: Return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D956F0F-B7B6-784B-B75B-74341375F894}"/>
              </a:ext>
            </a:extLst>
          </p:cNvPr>
          <p:cNvSpPr/>
          <p:nvPr/>
        </p:nvSpPr>
        <p:spPr>
          <a:xfrm>
            <a:off x="109681" y="6350000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263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255" y="280237"/>
            <a:ext cx="11237490" cy="634163"/>
          </a:xfrm>
        </p:spPr>
        <p:txBody>
          <a:bodyPr>
            <a:noAutofit/>
          </a:bodyPr>
          <a:lstStyle/>
          <a:p>
            <a:r>
              <a:rPr lang="en-GB" sz="4400" dirty="0"/>
              <a:t>Types of Applications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448189" y="1215877"/>
            <a:ext cx="4423801" cy="455696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sz="3200" dirty="0"/>
              <a:t>Demonstrators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sz="3200" dirty="0"/>
              <a:t>Simulations: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3200" dirty="0"/>
              <a:t>prototypes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3200" dirty="0"/>
              <a:t>interactive mock-ups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sz="3200" dirty="0"/>
              <a:t>Document generation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sz="3200" dirty="0"/>
              <a:t>Training Courses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sz="3200" dirty="0"/>
              <a:t>Games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sz="3200" dirty="0"/>
              <a:t>Ad hoc tools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AADAE64-7150-224B-8A53-99EF3A4C7C96}"/>
              </a:ext>
            </a:extLst>
          </p:cNvPr>
          <p:cNvSpPr txBox="1">
            <a:spLocks/>
          </p:cNvSpPr>
          <p:nvPr/>
        </p:nvSpPr>
        <p:spPr>
          <a:xfrm>
            <a:off x="6535544" y="1203027"/>
            <a:ext cx="4295271" cy="4966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sz="3200" dirty="0"/>
              <a:t>Data: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3200" dirty="0"/>
              <a:t>capture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3200" dirty="0"/>
              <a:t>conversion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3200" dirty="0"/>
              <a:t>analysis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3200" dirty="0"/>
              <a:t>manipulation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3200" dirty="0"/>
              <a:t>aggregation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3200" dirty="0"/>
              <a:t>display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66152F91-9C74-7746-BFC4-8CCF567B7AEC}"/>
              </a:ext>
            </a:extLst>
          </p:cNvPr>
          <p:cNvSpPr txBox="1">
            <a:spLocks/>
          </p:cNvSpPr>
          <p:nvPr/>
        </p:nvSpPr>
        <p:spPr>
          <a:xfrm>
            <a:off x="10833099" y="6412164"/>
            <a:ext cx="538745" cy="2645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37CA4C-F416-F946-8003-6F8CE952DCAB}" type="slidenum">
              <a:rPr lang="en-GB" smtClean="0">
                <a:solidFill>
                  <a:schemeClr val="bg1">
                    <a:lumMod val="50000"/>
                  </a:schemeClr>
                </a:solidFill>
              </a:rPr>
              <a:pPr/>
              <a:t>2</a:t>
            </a:fld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918731A9-5CE2-0446-B2ED-779C69120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4864"/>
            <a:ext cx="4114800" cy="264528"/>
          </a:xfrm>
        </p:spPr>
        <p:txBody>
          <a:bodyPr/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22+ Years of LiveCode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06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HA Answers Converter (LiveCode, 2011)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59610" y="2755901"/>
            <a:ext cx="5101390" cy="2527300"/>
          </a:xfrm>
        </p:spPr>
        <p:txBody>
          <a:bodyPr>
            <a:normAutofit/>
          </a:bodyPr>
          <a:lstStyle/>
          <a:p>
            <a:r>
              <a:rPr lang="en-GB" sz="2400" dirty="0"/>
              <a:t>Converts Health &amp; Safety data from iPad app</a:t>
            </a:r>
          </a:p>
          <a:p>
            <a:r>
              <a:rPr lang="en-GB" sz="2400" dirty="0"/>
              <a:t>Outputs structured Word DOCX files</a:t>
            </a:r>
          </a:p>
          <a:p>
            <a:r>
              <a:rPr lang="en-GB" sz="2400" dirty="0"/>
              <a:t>Support app for </a:t>
            </a:r>
            <a:r>
              <a:rPr lang="en-GB" sz="2400" dirty="0" err="1"/>
              <a:t>HA_Auditor</a:t>
            </a:r>
            <a:endParaRPr lang="en-GB" sz="2400" dirty="0"/>
          </a:p>
          <a:p>
            <a:r>
              <a:rPr lang="en-GB" sz="2400" dirty="0"/>
              <a:t>Used for 1,000+ audits over 3 years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45013B2-5BAE-0348-83D2-71EA30A9A8A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83" y="585536"/>
            <a:ext cx="5365595" cy="1883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9488" y="555800"/>
            <a:ext cx="4041477" cy="5736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A9713-3D9A-BF4C-923A-431D3CB8642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CF713-A838-DE40-9670-9BC6D4AD67A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22+ Years of LiveCode</a:t>
            </a:r>
            <a:endParaRPr lang="en-GB" dirty="0"/>
          </a:p>
        </p:txBody>
      </p:sp>
      <p:sp>
        <p:nvSpPr>
          <p:cNvPr id="10" name="Action Button: Return 9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AA85ABA4-4CA7-F64F-AEE5-3DDE454BE951}"/>
              </a:ext>
            </a:extLst>
          </p:cNvPr>
          <p:cNvSpPr/>
          <p:nvPr/>
        </p:nvSpPr>
        <p:spPr>
          <a:xfrm>
            <a:off x="109681" y="6350000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370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FormsProc</a:t>
            </a:r>
            <a:r>
              <a:rPr lang="en-GB" dirty="0"/>
              <a:t> (LiveCode, 2011)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614610" y="738020"/>
            <a:ext cx="3577389" cy="5309853"/>
          </a:xfrm>
        </p:spPr>
        <p:txBody>
          <a:bodyPr>
            <a:normAutofit/>
          </a:bodyPr>
          <a:lstStyle/>
          <a:p>
            <a:r>
              <a:rPr lang="en-GB" sz="2400" dirty="0"/>
              <a:t>Process emails containing student module choices</a:t>
            </a:r>
          </a:p>
          <a:p>
            <a:r>
              <a:rPr lang="en-GB" sz="2400" dirty="0"/>
              <a:t>Validating student choices</a:t>
            </a:r>
          </a:p>
          <a:p>
            <a:r>
              <a:rPr lang="en-GB" sz="2400" dirty="0"/>
              <a:t>Summarising choices into Excel spreadsheet</a:t>
            </a:r>
          </a:p>
          <a:p>
            <a:r>
              <a:rPr lang="en-GB" sz="2400" dirty="0"/>
              <a:t>Based on </a:t>
            </a:r>
            <a:r>
              <a:rPr lang="en-GB" sz="2400" dirty="0" err="1"/>
              <a:t>ModuleFormsProc</a:t>
            </a:r>
            <a:endParaRPr lang="en-GB" sz="2400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4975DEF0-3D40-FB4A-B9E1-19ECB1B093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51" y="521370"/>
            <a:ext cx="3722649" cy="1108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51" y="2081756"/>
            <a:ext cx="6173763" cy="3966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825" y="1400166"/>
            <a:ext cx="2911558" cy="3111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76DAC-9508-B644-8A29-1ED22A9337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6DBA0-C466-394A-9928-D8AF54BE74B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22+ Years of LiveCode</a:t>
            </a:r>
            <a:endParaRPr lang="en-GB" dirty="0"/>
          </a:p>
        </p:txBody>
      </p:sp>
      <p:sp>
        <p:nvSpPr>
          <p:cNvPr id="10" name="Action Button: Return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BF601AA-EDF3-564D-BD2C-12F67346DF68}"/>
              </a:ext>
            </a:extLst>
          </p:cNvPr>
          <p:cNvSpPr/>
          <p:nvPr/>
        </p:nvSpPr>
        <p:spPr>
          <a:xfrm>
            <a:off x="109681" y="6350000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199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481631"/>
            <a:ext cx="2713094" cy="18584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LA-ICP-MS </a:t>
            </a:r>
            <a:r>
              <a:rPr lang="en-GB" dirty="0" err="1"/>
              <a:t>DataMerger</a:t>
            </a:r>
            <a:r>
              <a:rPr lang="en-GB" dirty="0"/>
              <a:t> (LiveCode, 2014-current)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75510" y="4149725"/>
            <a:ext cx="7438190" cy="2238375"/>
          </a:xfrm>
        </p:spPr>
        <p:txBody>
          <a:bodyPr/>
          <a:lstStyle/>
          <a:p>
            <a:r>
              <a:rPr lang="en-GB" dirty="0"/>
              <a:t>Retinal tissue samples looking for Zinc &amp; Copper related </a:t>
            </a:r>
            <a:br>
              <a:rPr lang="en-GB" dirty="0"/>
            </a:br>
            <a:r>
              <a:rPr lang="en-GB" dirty="0"/>
              <a:t>to AMD (Age-related Macular Degeneration) eye condition</a:t>
            </a:r>
          </a:p>
          <a:p>
            <a:r>
              <a:rPr lang="en-GB" dirty="0"/>
              <a:t>Merges many columns (500 rows each) into a matrix to be</a:t>
            </a:r>
            <a:br>
              <a:rPr lang="en-GB" dirty="0"/>
            </a:br>
            <a:r>
              <a:rPr lang="en-GB" dirty="0"/>
              <a:t>imaged separately</a:t>
            </a:r>
          </a:p>
          <a:p>
            <a:r>
              <a:rPr lang="en-GB" dirty="0"/>
              <a:t>Saved lots of time and reduced error from manual copy &amp; paste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C1428927-55F3-2A4C-B70A-8128E3D776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035" y="594197"/>
            <a:ext cx="5626839" cy="3276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51"/>
          <a:stretch/>
        </p:blipFill>
        <p:spPr>
          <a:xfrm>
            <a:off x="8809094" y="594198"/>
            <a:ext cx="3068101" cy="5693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17A5D-0CB5-1F4B-B745-E16A22E1F27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DDFAF-4562-0040-AEF4-51DABC2E845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22+ Years of LiveCode</a:t>
            </a:r>
            <a:endParaRPr lang="en-GB" dirty="0"/>
          </a:p>
        </p:txBody>
      </p:sp>
      <p:sp>
        <p:nvSpPr>
          <p:cNvPr id="10" name="Action Button: Return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EB3F31E-C87A-2345-AA35-133FB9E6FFE7}"/>
              </a:ext>
            </a:extLst>
          </p:cNvPr>
          <p:cNvSpPr/>
          <p:nvPr/>
        </p:nvSpPr>
        <p:spPr>
          <a:xfrm>
            <a:off x="109681" y="6350000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330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Certificate Maker (LiveCode, 2014-current)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66010" y="4535321"/>
            <a:ext cx="6701590" cy="1878179"/>
          </a:xfrm>
        </p:spPr>
        <p:txBody>
          <a:bodyPr/>
          <a:lstStyle/>
          <a:p>
            <a:r>
              <a:rPr lang="en-GB" dirty="0"/>
              <a:t>Extracts course attendees from spreadsheets and generates certificates in PNG, JPEG or PDF format</a:t>
            </a:r>
          </a:p>
          <a:p>
            <a:pPr lvl="1"/>
            <a:r>
              <a:rPr lang="en-GB" dirty="0"/>
              <a:t>specific requirement to handle names with accents as courses are delivered across Europe</a:t>
            </a:r>
          </a:p>
          <a:p>
            <a:pPr lvl="1"/>
            <a:r>
              <a:rPr lang="en-GB" dirty="0"/>
              <a:t>proved to be much faster and less error-prone than previous methods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CE03DC2D-9157-AB41-B4C4-FB05ACA752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63D51-500B-DC4C-89AA-E574DF95F30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755F6E-37A6-F747-A2E9-763A2D9446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79" y="521369"/>
            <a:ext cx="3334604" cy="3601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BBBA42-45E7-5244-9092-128FAE0374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893" y="821664"/>
            <a:ext cx="4240357" cy="3609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D53F47-6ACE-7241-80CF-C390001CA7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8400" y="521369"/>
            <a:ext cx="4013228" cy="5679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30D3A-0092-4748-936E-706037C93B5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22+ Years of LiveCode</a:t>
            </a:r>
            <a:endParaRPr lang="en-GB" dirty="0"/>
          </a:p>
        </p:txBody>
      </p:sp>
      <p:sp>
        <p:nvSpPr>
          <p:cNvPr id="10" name="Action Button: Return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0A052A2-3F6A-A247-887A-82FCDD1503AB}"/>
              </a:ext>
            </a:extLst>
          </p:cNvPr>
          <p:cNvSpPr/>
          <p:nvPr/>
        </p:nvSpPr>
        <p:spPr>
          <a:xfrm>
            <a:off x="109681" y="6350000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436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0000"/>
                </a:solidFill>
              </a:rPr>
              <a:t>LA-ICP-MS </a:t>
            </a:r>
            <a:r>
              <a:rPr lang="en-GB" dirty="0" err="1">
                <a:solidFill>
                  <a:srgbClr val="FF0000"/>
                </a:solidFill>
              </a:rPr>
              <a:t>DataTool</a:t>
            </a:r>
            <a:r>
              <a:rPr lang="en-GB" dirty="0">
                <a:solidFill>
                  <a:srgbClr val="FF0000"/>
                </a:solidFill>
              </a:rPr>
              <a:t> (LiveCode, 2015-current) 1/2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11200" y="4826000"/>
            <a:ext cx="8623300" cy="1790700"/>
          </a:xfrm>
        </p:spPr>
        <p:txBody>
          <a:bodyPr/>
          <a:lstStyle/>
          <a:p>
            <a:r>
              <a:rPr lang="en-GB" dirty="0"/>
              <a:t>Vaporised samples produce vast amount of data:</a:t>
            </a:r>
          </a:p>
          <a:p>
            <a:pPr lvl="1"/>
            <a:r>
              <a:rPr lang="en-GB" dirty="0"/>
              <a:t>pre-process:</a:t>
            </a:r>
          </a:p>
          <a:p>
            <a:pPr lvl="2"/>
            <a:r>
              <a:rPr lang="en-GB" dirty="0"/>
              <a:t>each run output 200 rows by 1900 columns</a:t>
            </a:r>
          </a:p>
          <a:p>
            <a:pPr lvl="2"/>
            <a:r>
              <a:rPr lang="en-GB" dirty="0"/>
              <a:t>multiple runs to be merged &amp; peaks identified and graphed (30 rows of 1100 columns)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replaced 6 hours manual processing with 10 mins automated processing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F664C09-6E1A-894D-A9FA-BEEA98AF23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24" y="501424"/>
            <a:ext cx="5189303" cy="3593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93C7D-0BA3-C147-A095-DD6FAC916E2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D5D100-035A-374F-9D8E-87A490EDB8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860" y="501425"/>
            <a:ext cx="6425413" cy="4258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93966-71FF-EE4D-ABDE-0C7876EB344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22+ Years of LiveCode</a:t>
            </a:r>
            <a:endParaRPr lang="en-GB" dirty="0"/>
          </a:p>
        </p:txBody>
      </p:sp>
      <p:sp>
        <p:nvSpPr>
          <p:cNvPr id="9" name="Action Button: Return 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26CD66D-32E8-554B-B2FB-AEC85AB29712}"/>
              </a:ext>
            </a:extLst>
          </p:cNvPr>
          <p:cNvSpPr/>
          <p:nvPr/>
        </p:nvSpPr>
        <p:spPr>
          <a:xfrm>
            <a:off x="109681" y="6350000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402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0000"/>
                </a:solidFill>
              </a:rPr>
              <a:t>LA-ICP-MS </a:t>
            </a:r>
            <a:r>
              <a:rPr lang="en-GB" dirty="0" err="1">
                <a:solidFill>
                  <a:srgbClr val="FF0000"/>
                </a:solidFill>
              </a:rPr>
              <a:t>DataTool</a:t>
            </a:r>
            <a:r>
              <a:rPr lang="en-GB" dirty="0">
                <a:solidFill>
                  <a:srgbClr val="FF0000"/>
                </a:solidFill>
              </a:rPr>
              <a:t> (LiveCode, 2015-current) 2/2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14300" y="4813300"/>
            <a:ext cx="9410700" cy="1612900"/>
          </a:xfrm>
        </p:spPr>
        <p:txBody>
          <a:bodyPr/>
          <a:lstStyle/>
          <a:p>
            <a:pPr lvl="1"/>
            <a:r>
              <a:rPr lang="en-GB" dirty="0"/>
              <a:t>post-process:</a:t>
            </a:r>
          </a:p>
          <a:p>
            <a:pPr lvl="2"/>
            <a:r>
              <a:rPr lang="en-GB" dirty="0"/>
              <a:t>pre-process output fed into curve-fitting app, which generates graphic output</a:t>
            </a:r>
          </a:p>
          <a:p>
            <a:pPr lvl="2"/>
            <a:r>
              <a:rPr lang="en-GB" dirty="0"/>
              <a:t>used OCR techniques (Open Source Tesseract-OCR) to locate &amp; extract curve metrics</a:t>
            </a:r>
          </a:p>
          <a:p>
            <a:pPr lvl="2"/>
            <a:r>
              <a:rPr lang="en-GB" dirty="0"/>
              <a:t>combined these metrics into spreadsheet with computed products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significantly reduced processing time and error rates by comparison to manual processes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7280A2F-F871-9946-997E-A2D06FB8373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/>
              <a:pPr/>
              <a:t>25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55" y="521369"/>
            <a:ext cx="5866901" cy="4062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5930" y="521369"/>
            <a:ext cx="5267216" cy="328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0033" y="3884172"/>
            <a:ext cx="3583112" cy="1541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C771E-29B0-E847-A2A7-3A4D0904C5B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39B5F-4427-434C-83C2-B7522BB404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22+ Years of LiveCode</a:t>
            </a:r>
            <a:endParaRPr lang="en-GB" dirty="0"/>
          </a:p>
        </p:txBody>
      </p:sp>
      <p:sp>
        <p:nvSpPr>
          <p:cNvPr id="13" name="Action Button: Return 1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6B8578E6-A5D5-E942-9D1C-AD557CF73258}"/>
              </a:ext>
            </a:extLst>
          </p:cNvPr>
          <p:cNvSpPr/>
          <p:nvPr/>
        </p:nvSpPr>
        <p:spPr>
          <a:xfrm>
            <a:off x="109681" y="6350000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603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0000"/>
                </a:solidFill>
              </a:rPr>
              <a:t>Furniture </a:t>
            </a:r>
            <a:r>
              <a:rPr lang="en-GB" dirty="0" err="1">
                <a:solidFill>
                  <a:srgbClr val="FF0000"/>
                </a:solidFill>
              </a:rPr>
              <a:t>DataTool</a:t>
            </a:r>
            <a:r>
              <a:rPr lang="en-GB" dirty="0">
                <a:solidFill>
                  <a:srgbClr val="FF0000"/>
                </a:solidFill>
              </a:rPr>
              <a:t> (LiveCode, 2015-current)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28910" y="738020"/>
            <a:ext cx="3437689" cy="530985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Takes CSV output from 3D design app &amp; generates:</a:t>
            </a:r>
          </a:p>
          <a:p>
            <a:pPr lvl="1"/>
            <a:r>
              <a:rPr lang="en-GB" dirty="0"/>
              <a:t>frame drawings</a:t>
            </a:r>
          </a:p>
          <a:p>
            <a:pPr lvl="1"/>
            <a:r>
              <a:rPr lang="en-GB" dirty="0"/>
              <a:t>sheet-cutting drawings</a:t>
            </a:r>
          </a:p>
          <a:p>
            <a:pPr lvl="1"/>
            <a:r>
              <a:rPr lang="en-GB" dirty="0"/>
              <a:t>component lists</a:t>
            </a:r>
          </a:p>
          <a:p>
            <a:pPr lvl="1"/>
            <a:r>
              <a:rPr lang="en-GB" dirty="0"/>
              <a:t>cut-lists</a:t>
            </a:r>
          </a:p>
          <a:p>
            <a:r>
              <a:rPr lang="en-GB" dirty="0"/>
              <a:t>Output formats:</a:t>
            </a:r>
          </a:p>
          <a:p>
            <a:pPr lvl="1"/>
            <a:r>
              <a:rPr lang="en-GB" dirty="0"/>
              <a:t>CSV, XLSX, PDF, SVG</a:t>
            </a:r>
          </a:p>
          <a:p>
            <a:r>
              <a:rPr lang="en-GB" dirty="0">
                <a:solidFill>
                  <a:srgbClr val="FF0000"/>
                </a:solidFill>
              </a:rPr>
              <a:t>Significant savings: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1-3 days of manual effort per design reduced to 1-2 hours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significantly reduces errors and material wastage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DFF58EE8-34F5-A24B-BAEE-BAB0EE19C3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8" y="521369"/>
            <a:ext cx="5672254" cy="2405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410" y="3109250"/>
            <a:ext cx="5444370" cy="3090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0592" y="521370"/>
            <a:ext cx="3516921" cy="4451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487" y="3109235"/>
            <a:ext cx="2813669" cy="3163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5C43C-B8D7-DC43-89DA-8109CE5133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008D7-28D0-094D-8B7F-E0BF803CB2E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22+ Years of LiveCode</a:t>
            </a:r>
            <a:endParaRPr lang="en-GB" dirty="0"/>
          </a:p>
        </p:txBody>
      </p:sp>
      <p:sp>
        <p:nvSpPr>
          <p:cNvPr id="11" name="Action Button: Return 1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F5B03562-77C8-C44C-807E-589C4BC21CD9}"/>
              </a:ext>
            </a:extLst>
          </p:cNvPr>
          <p:cNvSpPr/>
          <p:nvPr/>
        </p:nvSpPr>
        <p:spPr>
          <a:xfrm>
            <a:off x="109681" y="6350000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312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LA-ICP-MS RDP (LiveCode, 2015)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4210" y="3251200"/>
            <a:ext cx="4250489" cy="3152273"/>
          </a:xfrm>
        </p:spPr>
        <p:txBody>
          <a:bodyPr/>
          <a:lstStyle/>
          <a:p>
            <a:r>
              <a:rPr lang="en-GB" dirty="0"/>
              <a:t>Merges a series of text output reports from curve-fitting software into compound spreadsheet</a:t>
            </a:r>
          </a:p>
          <a:p>
            <a:r>
              <a:rPr lang="en-GB" dirty="0"/>
              <a:t>Involves identifying genuine peaks from false signals</a:t>
            </a:r>
          </a:p>
          <a:p>
            <a:r>
              <a:rPr lang="en-GB" dirty="0"/>
              <a:t>Data is from retinal tissue samples looking for Zinc &amp; Copper relevant to AMD condition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64919F-586A-A74A-9CEE-C20728D37F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108" y="684922"/>
            <a:ext cx="6714583" cy="5189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863" y="609213"/>
            <a:ext cx="3107474" cy="212861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BF3B0-3FC7-384A-B1E2-F457A567F58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68775-73B8-A14B-B7D8-F9185AF18C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22+ Years of LiveCode</a:t>
            </a:r>
            <a:endParaRPr lang="en-GB" dirty="0"/>
          </a:p>
        </p:txBody>
      </p:sp>
      <p:sp>
        <p:nvSpPr>
          <p:cNvPr id="10" name="Action Button: Return 9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B1C09556-6B9A-F04A-9D12-2096C48778D8}"/>
              </a:ext>
            </a:extLst>
          </p:cNvPr>
          <p:cNvSpPr/>
          <p:nvPr/>
        </p:nvSpPr>
        <p:spPr>
          <a:xfrm>
            <a:off x="109681" y="6350000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223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>
                <a:solidFill>
                  <a:srgbClr val="0070C0"/>
                </a:solidFill>
              </a:rPr>
              <a:t>SpeedyPlayer</a:t>
            </a:r>
            <a:r>
              <a:rPr lang="en-GB" dirty="0">
                <a:solidFill>
                  <a:srgbClr val="0070C0"/>
                </a:solidFill>
              </a:rPr>
              <a:t> (LiveCode, 2016-current)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Video player (Mac &amp; PC)</a:t>
            </a:r>
          </a:p>
          <a:p>
            <a:pPr lvl="1"/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use of non-QT video</a:t>
            </a:r>
          </a:p>
          <a:p>
            <a:r>
              <a:rPr lang="en-GB" dirty="0"/>
              <a:t>Very high speed playback for rapid reviewing of security camera footage</a:t>
            </a:r>
          </a:p>
          <a:p>
            <a:r>
              <a:rPr lang="en-GB" dirty="0"/>
              <a:t>Took 30 mins to get first release fully operational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3A440F8-D0BE-5C45-AB7B-BA2568FFD9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70" y="630993"/>
            <a:ext cx="7886582" cy="5416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1AFC3-B649-0240-B9E6-DC530ECEAA4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ADC0A42-36FC-274D-A3DE-33AC9CC183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22+ Years of LiveCode</a:t>
            </a:r>
            <a:endParaRPr lang="en-GB" dirty="0"/>
          </a:p>
        </p:txBody>
      </p:sp>
      <p:sp>
        <p:nvSpPr>
          <p:cNvPr id="8" name="Action Button: Return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2FA4D5D-2A98-554D-AF55-BF808745CAB2}"/>
              </a:ext>
            </a:extLst>
          </p:cNvPr>
          <p:cNvSpPr/>
          <p:nvPr/>
        </p:nvSpPr>
        <p:spPr>
          <a:xfrm>
            <a:off x="109681" y="6350000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512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81EAA-A921-9340-A692-AEF17AA9B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LA-ICP-MS </a:t>
            </a:r>
            <a:r>
              <a:rPr lang="en-GB" dirty="0" err="1">
                <a:solidFill>
                  <a:srgbClr val="FF0000"/>
                </a:solidFill>
              </a:rPr>
              <a:t>ImageTool</a:t>
            </a:r>
            <a:r>
              <a:rPr lang="en-GB" dirty="0">
                <a:solidFill>
                  <a:srgbClr val="FF0000"/>
                </a:solidFill>
              </a:rPr>
              <a:t> (LiveCode, 2016-current)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49130D-7772-454F-A04F-5506624379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67700" y="584200"/>
            <a:ext cx="3835399" cy="5463673"/>
          </a:xfrm>
        </p:spPr>
        <p:txBody>
          <a:bodyPr>
            <a:noAutofit/>
          </a:bodyPr>
          <a:lstStyle/>
          <a:p>
            <a:r>
              <a:rPr lang="en-GB" sz="1800" dirty="0"/>
              <a:t>Rapidly generates images from </a:t>
            </a:r>
            <a:br>
              <a:rPr lang="en-GB" sz="1800" dirty="0"/>
            </a:br>
            <a:r>
              <a:rPr lang="en-GB" sz="1800" dirty="0"/>
              <a:t>LA-ICP-MS data</a:t>
            </a:r>
          </a:p>
          <a:p>
            <a:r>
              <a:rPr lang="en-GB" sz="1800" dirty="0"/>
              <a:t>Locates peaks in raw data and uses them to segment the data and convert it to a matrix of colour coded pixels</a:t>
            </a:r>
          </a:p>
          <a:p>
            <a:r>
              <a:rPr lang="en-GB" sz="1800" dirty="0"/>
              <a:t>App processes baseline separated peaks from the latest generation of low-dispersion LA systems, can be applied to </a:t>
            </a:r>
            <a:r>
              <a:rPr lang="en-GB" sz="1800" dirty="0" err="1"/>
              <a:t>rastered</a:t>
            </a:r>
            <a:r>
              <a:rPr lang="en-GB" sz="1800" dirty="0"/>
              <a:t> imaging with other LA platforms</a:t>
            </a:r>
          </a:p>
          <a:p>
            <a:r>
              <a:rPr lang="en-GB" sz="1800" dirty="0"/>
              <a:t>Peak recognition can be used in single cell and single particle ICP-MS examples</a:t>
            </a:r>
          </a:p>
          <a:p>
            <a:r>
              <a:rPr lang="en-GB" sz="1800" dirty="0"/>
              <a:t>App used for imaging of zinc in a stained section of rat retina tissue at lateral resolutions down to 1 mm</a:t>
            </a:r>
          </a:p>
          <a:p>
            <a:r>
              <a:rPr lang="en-GB" sz="1800" dirty="0"/>
              <a:t>Less than two minutes to convert raw data into a 60,000 pixel image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3F0257F-48EB-ED40-85A8-9B6AFA18D83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E3E8EA-8259-6D47-9B02-5678DB8F9D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64" y="515008"/>
            <a:ext cx="8026723" cy="56986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5C05BB-EC46-B945-90CC-A817BDDA0B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298" y="1902485"/>
            <a:ext cx="2808439" cy="44301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3E5D66-D5BC-B443-8E49-60F0FE3E2CC1}"/>
              </a:ext>
            </a:extLst>
          </p:cNvPr>
          <p:cNvSpPr txBox="1"/>
          <p:nvPr/>
        </p:nvSpPr>
        <p:spPr>
          <a:xfrm>
            <a:off x="3070716" y="6452758"/>
            <a:ext cx="6050567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i="1" u="sng">
                <a:solidFill>
                  <a:schemeClr val="accent5"/>
                </a:solidFill>
              </a:defRPr>
            </a:lvl1pPr>
          </a:lstStyle>
          <a:p>
            <a:r>
              <a:rPr lang="en-GB" dirty="0"/>
              <a:t>https://</a:t>
            </a:r>
            <a:r>
              <a:rPr lang="en-GB" dirty="0" err="1"/>
              <a:t>www.reid-it.co.uk</a:t>
            </a:r>
            <a:r>
              <a:rPr lang="en-GB" dirty="0"/>
              <a:t>/downloads/</a:t>
            </a:r>
            <a:r>
              <a:rPr lang="en-GB" dirty="0" err="1"/>
              <a:t>down_la_icp_ms_it.htm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72BE8-8577-9B4D-85F4-E5527E4F2E4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9" name="Action Button: Return 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0125F10-4A74-054C-BEA4-63703E186F14}"/>
              </a:ext>
            </a:extLst>
          </p:cNvPr>
          <p:cNvSpPr/>
          <p:nvPr/>
        </p:nvSpPr>
        <p:spPr>
          <a:xfrm>
            <a:off x="147781" y="6350577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407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hlinkClick r:id="rId2" action="ppaction://hlinksldjump"/>
          </p:cNvPr>
          <p:cNvSpPr txBox="1"/>
          <p:nvPr/>
        </p:nvSpPr>
        <p:spPr>
          <a:xfrm>
            <a:off x="403951" y="2338822"/>
            <a:ext cx="948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</a:rPr>
              <a:t>1998-04</a:t>
            </a:r>
          </a:p>
          <a:p>
            <a:pPr algn="ctr"/>
            <a:r>
              <a:rPr lang="en-GB" sz="1200" b="1" dirty="0" err="1">
                <a:solidFill>
                  <a:srgbClr val="FF0000"/>
                </a:solidFill>
              </a:rPr>
              <a:t>NHSnet</a:t>
            </a:r>
            <a:endParaRPr lang="en-GB" sz="1200" b="1" dirty="0">
              <a:solidFill>
                <a:srgbClr val="FF0000"/>
              </a:solidFill>
            </a:endParaRPr>
          </a:p>
          <a:p>
            <a:pPr algn="ctr"/>
            <a:r>
              <a:rPr lang="en-GB" sz="1200" b="1" dirty="0">
                <a:solidFill>
                  <a:srgbClr val="FF0000"/>
                </a:solidFill>
              </a:rPr>
              <a:t>(MetaCard)</a:t>
            </a:r>
          </a:p>
        </p:txBody>
      </p:sp>
      <p:sp>
        <p:nvSpPr>
          <p:cNvPr id="12" name="Rectangle 11">
            <a:hlinkClick r:id="rId3" action="ppaction://hlinksldjump"/>
          </p:cNvPr>
          <p:cNvSpPr/>
          <p:nvPr/>
        </p:nvSpPr>
        <p:spPr>
          <a:xfrm>
            <a:off x="1184643" y="3893584"/>
            <a:ext cx="921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1999-10</a:t>
            </a:r>
          </a:p>
          <a:p>
            <a:pPr algn="ctr"/>
            <a:r>
              <a:rPr lang="en-GB" sz="1200" dirty="0" err="1"/>
              <a:t>eZoka</a:t>
            </a:r>
            <a:r>
              <a:rPr lang="en-GB" sz="1200" dirty="0"/>
              <a:t> (MetaCard</a:t>
            </a:r>
          </a:p>
          <a:p>
            <a:pPr algn="ctr"/>
            <a:r>
              <a:rPr lang="en-GB" sz="1200" dirty="0"/>
              <a:t>$995)</a:t>
            </a: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1295490" y="2338822"/>
            <a:ext cx="933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1999-12</a:t>
            </a:r>
          </a:p>
          <a:p>
            <a:pPr algn="ctr"/>
            <a:r>
              <a:rPr lang="en-GB" sz="1200" dirty="0"/>
              <a:t>Xmas99 (MetaCard)</a:t>
            </a: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1783233" y="5397329"/>
            <a:ext cx="933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2000-09</a:t>
            </a:r>
          </a:p>
          <a:p>
            <a:pPr algn="ctr"/>
            <a:r>
              <a:rPr lang="en-GB" sz="1200" dirty="0"/>
              <a:t>Coal-Burner</a:t>
            </a:r>
          </a:p>
          <a:p>
            <a:pPr algn="ctr"/>
            <a:r>
              <a:rPr lang="en-GB" sz="1200" dirty="0"/>
              <a:t>(MetaCard)</a:t>
            </a:r>
          </a:p>
        </p:txBody>
      </p:sp>
      <p:sp>
        <p:nvSpPr>
          <p:cNvPr id="17" name="Rectangle 16">
            <a:hlinkClick r:id="rId6" action="ppaction://hlinksldjump"/>
          </p:cNvPr>
          <p:cNvSpPr/>
          <p:nvPr/>
        </p:nvSpPr>
        <p:spPr>
          <a:xfrm>
            <a:off x="1904273" y="4663776"/>
            <a:ext cx="983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/>
              <a:t>2000-12 </a:t>
            </a:r>
            <a:r>
              <a:rPr lang="en-GB" sz="1200" dirty="0" err="1"/>
              <a:t>BombayCo</a:t>
            </a:r>
            <a:r>
              <a:rPr lang="en-GB" sz="1200" dirty="0"/>
              <a:t> (MetaCard)</a:t>
            </a:r>
          </a:p>
        </p:txBody>
      </p:sp>
      <p:sp>
        <p:nvSpPr>
          <p:cNvPr id="18" name="Rectangle 17">
            <a:hlinkClick r:id="rId7" action="ppaction://hlinksldjump"/>
          </p:cNvPr>
          <p:cNvSpPr/>
          <p:nvPr/>
        </p:nvSpPr>
        <p:spPr>
          <a:xfrm>
            <a:off x="2019719" y="2338822"/>
            <a:ext cx="1410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</a:rPr>
              <a:t>2001-04 - 2001-12</a:t>
            </a:r>
          </a:p>
          <a:p>
            <a:pPr algn="ctr"/>
            <a:r>
              <a:rPr lang="en-GB" sz="1200" b="1" dirty="0" err="1">
                <a:solidFill>
                  <a:srgbClr val="FF0000"/>
                </a:solidFill>
              </a:rPr>
              <a:t>GetCartooning</a:t>
            </a:r>
            <a:r>
              <a:rPr lang="en-GB" sz="1200" b="1" dirty="0">
                <a:solidFill>
                  <a:srgbClr val="FF0000"/>
                </a:solidFill>
              </a:rPr>
              <a:t> (Revolution)</a:t>
            </a:r>
          </a:p>
        </p:txBody>
      </p:sp>
      <p:sp>
        <p:nvSpPr>
          <p:cNvPr id="19" name="Rectangle 18">
            <a:hlinkClick r:id="rId8" action="ppaction://hlinksldjump"/>
          </p:cNvPr>
          <p:cNvSpPr/>
          <p:nvPr/>
        </p:nvSpPr>
        <p:spPr>
          <a:xfrm>
            <a:off x="2538579" y="3893584"/>
            <a:ext cx="13666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/>
              <a:t>2002-04</a:t>
            </a:r>
          </a:p>
          <a:p>
            <a:pPr algn="ctr"/>
            <a:r>
              <a:rPr lang="en-GB" sz="1200" dirty="0"/>
              <a:t>PAD Data Extractor</a:t>
            </a:r>
          </a:p>
          <a:p>
            <a:pPr algn="ctr"/>
            <a:r>
              <a:rPr lang="en-GB" sz="1200" dirty="0"/>
              <a:t>(Revolution)</a:t>
            </a:r>
          </a:p>
        </p:txBody>
      </p:sp>
      <p:sp>
        <p:nvSpPr>
          <p:cNvPr id="22" name="Rectangle 21">
            <a:hlinkClick r:id="rId9" action="ppaction://hlinksldjump"/>
          </p:cNvPr>
          <p:cNvSpPr/>
          <p:nvPr/>
        </p:nvSpPr>
        <p:spPr>
          <a:xfrm>
            <a:off x="4330574" y="4663776"/>
            <a:ext cx="1377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/>
              <a:t>2005-04</a:t>
            </a:r>
          </a:p>
          <a:p>
            <a:pPr algn="ctr"/>
            <a:r>
              <a:rPr lang="en-GB" sz="1200" dirty="0" err="1"/>
              <a:t>AddrBook</a:t>
            </a:r>
            <a:r>
              <a:rPr lang="en-GB" sz="1200" dirty="0"/>
              <a:t> Exporter</a:t>
            </a:r>
          </a:p>
          <a:p>
            <a:pPr algn="ctr"/>
            <a:r>
              <a:rPr lang="en-GB" sz="1200" dirty="0"/>
              <a:t>(Revolution)</a:t>
            </a:r>
          </a:p>
        </p:txBody>
      </p:sp>
      <p:sp>
        <p:nvSpPr>
          <p:cNvPr id="23" name="Rectangle 22">
            <a:hlinkClick r:id="rId10" action="ppaction://hlinksldjump"/>
          </p:cNvPr>
          <p:cNvSpPr/>
          <p:nvPr/>
        </p:nvSpPr>
        <p:spPr>
          <a:xfrm>
            <a:off x="4457517" y="2338822"/>
            <a:ext cx="13360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/>
              <a:t>2005-05</a:t>
            </a:r>
          </a:p>
          <a:p>
            <a:pPr algn="ctr"/>
            <a:r>
              <a:rPr lang="en-GB" sz="1200" dirty="0" err="1"/>
              <a:t>ModuleFormsProc</a:t>
            </a:r>
            <a:endParaRPr lang="en-GB" sz="1200" dirty="0"/>
          </a:p>
          <a:p>
            <a:pPr algn="ctr"/>
            <a:r>
              <a:rPr lang="en-GB" sz="1200" dirty="0"/>
              <a:t>(Revolution)</a:t>
            </a:r>
          </a:p>
        </p:txBody>
      </p:sp>
      <p:sp>
        <p:nvSpPr>
          <p:cNvPr id="24" name="Rectangle 23">
            <a:hlinkClick r:id="rId11" action="ppaction://hlinksldjump"/>
          </p:cNvPr>
          <p:cNvSpPr/>
          <p:nvPr/>
        </p:nvSpPr>
        <p:spPr>
          <a:xfrm>
            <a:off x="8085131" y="3893584"/>
            <a:ext cx="9398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b="1" dirty="0">
                <a:solidFill>
                  <a:srgbClr val="FF0000"/>
                </a:solidFill>
              </a:rPr>
              <a:t>2011-02</a:t>
            </a:r>
          </a:p>
          <a:p>
            <a:pPr algn="ctr"/>
            <a:r>
              <a:rPr lang="en-GB" sz="1200" b="1" dirty="0" err="1">
                <a:solidFill>
                  <a:srgbClr val="FF0000"/>
                </a:solidFill>
              </a:rPr>
              <a:t>HA_Auditor</a:t>
            </a:r>
            <a:endParaRPr lang="en-GB" sz="1200" b="1" dirty="0">
              <a:solidFill>
                <a:srgbClr val="FF0000"/>
              </a:solidFill>
            </a:endParaRPr>
          </a:p>
          <a:p>
            <a:pPr algn="ctr"/>
            <a:r>
              <a:rPr lang="en-GB" sz="1200" b="1" dirty="0">
                <a:solidFill>
                  <a:srgbClr val="FF0000"/>
                </a:solidFill>
              </a:rPr>
              <a:t>(LiveCode)</a:t>
            </a:r>
          </a:p>
        </p:txBody>
      </p:sp>
      <p:sp>
        <p:nvSpPr>
          <p:cNvPr id="27" name="Rectangle 26">
            <a:hlinkClick r:id="rId12" action="ppaction://hlinksldjump"/>
          </p:cNvPr>
          <p:cNvSpPr/>
          <p:nvPr/>
        </p:nvSpPr>
        <p:spPr>
          <a:xfrm>
            <a:off x="10762066" y="2338822"/>
            <a:ext cx="11216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/>
              <a:t>2015-10</a:t>
            </a:r>
          </a:p>
          <a:p>
            <a:pPr algn="ctr"/>
            <a:r>
              <a:rPr lang="en-GB" sz="1200" dirty="0"/>
              <a:t>LA-ICP-MS RDP</a:t>
            </a:r>
          </a:p>
          <a:p>
            <a:pPr algn="ctr"/>
            <a:r>
              <a:rPr lang="en-GB" sz="1200" dirty="0"/>
              <a:t>(LiveCode)</a:t>
            </a:r>
          </a:p>
        </p:txBody>
      </p:sp>
      <p:sp>
        <p:nvSpPr>
          <p:cNvPr id="28" name="Rectangle 27">
            <a:hlinkClick r:id="rId13" action="ppaction://hlinksldjump"/>
          </p:cNvPr>
          <p:cNvSpPr/>
          <p:nvPr/>
        </p:nvSpPr>
        <p:spPr>
          <a:xfrm>
            <a:off x="8188903" y="5397328"/>
            <a:ext cx="8502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/>
              <a:t>2011-04</a:t>
            </a:r>
          </a:p>
          <a:p>
            <a:pPr algn="ctr"/>
            <a:r>
              <a:rPr lang="en-GB" sz="1200" dirty="0" err="1"/>
              <a:t>FormsProc</a:t>
            </a:r>
            <a:endParaRPr lang="en-GB" sz="1200" dirty="0"/>
          </a:p>
          <a:p>
            <a:pPr algn="ctr"/>
            <a:r>
              <a:rPr lang="en-GB" sz="1200" dirty="0"/>
              <a:t>(LiveCode)</a:t>
            </a:r>
          </a:p>
        </p:txBody>
      </p:sp>
      <p:sp>
        <p:nvSpPr>
          <p:cNvPr id="29" name="Rectangle 28">
            <a:hlinkClick r:id="rId14" action="ppaction://hlinksldjump"/>
          </p:cNvPr>
          <p:cNvSpPr/>
          <p:nvPr/>
        </p:nvSpPr>
        <p:spPr>
          <a:xfrm>
            <a:off x="7818192" y="4663776"/>
            <a:ext cx="1587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200" dirty="0"/>
              <a:t>2011-04</a:t>
            </a:r>
          </a:p>
          <a:p>
            <a:pPr algn="ctr"/>
            <a:r>
              <a:rPr lang="en-GB" sz="1200" dirty="0"/>
              <a:t>HA Answers Converter</a:t>
            </a:r>
          </a:p>
          <a:p>
            <a:pPr algn="ctr"/>
            <a:r>
              <a:rPr lang="en-GB" sz="1200" dirty="0"/>
              <a:t>(LiveCode)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2419" y="3102015"/>
            <a:ext cx="12104701" cy="672071"/>
            <a:chOff x="2419" y="2941595"/>
            <a:chExt cx="12104701" cy="672071"/>
          </a:xfrm>
        </p:grpSpPr>
        <p:sp>
          <p:nvSpPr>
            <p:cNvPr id="6" name="TextBox 5"/>
            <p:cNvSpPr txBox="1"/>
            <p:nvPr/>
          </p:nvSpPr>
          <p:spPr>
            <a:xfrm>
              <a:off x="2419" y="3244334"/>
              <a:ext cx="6689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1998</a:t>
              </a:r>
            </a:p>
          </p:txBody>
        </p:sp>
        <p:sp>
          <p:nvSpPr>
            <p:cNvPr id="9" name="TextBox 8">
              <a:hlinkClick r:id="rId15" action="ppaction://hlinksldjump"/>
            </p:cNvPr>
            <p:cNvSpPr txBox="1"/>
            <p:nvPr/>
          </p:nvSpPr>
          <p:spPr>
            <a:xfrm>
              <a:off x="11451772" y="3244334"/>
              <a:ext cx="655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2016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46402" y="2941595"/>
              <a:ext cx="6689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>
                  <a:solidFill>
                    <a:schemeClr val="accent1">
                      <a:lumMod val="75000"/>
                    </a:schemeClr>
                  </a:solidFill>
                </a:rPr>
                <a:t>1999</a:t>
              </a:r>
              <a:endParaRPr lang="en-GB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539194" y="2941595"/>
              <a:ext cx="6689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>
                      <a:lumMod val="75000"/>
                    </a:schemeClr>
                  </a:solidFill>
                </a:rPr>
                <a:t>2000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136323" y="2941595"/>
              <a:ext cx="6689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>
                      <a:lumMod val="75000"/>
                    </a:schemeClr>
                  </a:solidFill>
                </a:rPr>
                <a:t>2001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735748" y="2941595"/>
              <a:ext cx="6689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>
                  <a:solidFill>
                    <a:schemeClr val="accent1">
                      <a:lumMod val="75000"/>
                    </a:schemeClr>
                  </a:solidFill>
                </a:rPr>
                <a:t>2002</a:t>
              </a:r>
              <a:endParaRPr lang="en-GB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338641" y="2941595"/>
              <a:ext cx="6689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>
                      <a:lumMod val="75000"/>
                    </a:schemeClr>
                  </a:solidFill>
                </a:rPr>
                <a:t>2003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922024" y="2941595"/>
              <a:ext cx="6689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>
                  <a:solidFill>
                    <a:schemeClr val="accent1">
                      <a:lumMod val="75000"/>
                    </a:schemeClr>
                  </a:solidFill>
                </a:rPr>
                <a:t>2004</a:t>
              </a:r>
              <a:endParaRPr lang="en-GB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529470" y="2941595"/>
              <a:ext cx="6689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>
                      <a:lumMod val="75000"/>
                    </a:schemeClr>
                  </a:solidFill>
                </a:rPr>
                <a:t>2005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114909" y="2941595"/>
              <a:ext cx="6689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>
                      <a:lumMod val="75000"/>
                    </a:schemeClr>
                  </a:solidFill>
                </a:rPr>
                <a:t>2006</a:t>
              </a: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671333" y="3252538"/>
              <a:ext cx="10780439" cy="184667"/>
              <a:chOff x="671333" y="3429000"/>
              <a:chExt cx="10780439" cy="184667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>
                <a:off x="671333" y="3613667"/>
                <a:ext cx="10780439" cy="0"/>
              </a:xfrm>
              <a:prstGeom prst="straightConnector1">
                <a:avLst/>
              </a:prstGeom>
              <a:ln w="762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5456425" y="3429000"/>
                <a:ext cx="0" cy="184667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7844941" y="3429000"/>
                <a:ext cx="0" cy="184667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9636328" y="3429000"/>
                <a:ext cx="0" cy="184667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6650683" y="3429000"/>
                <a:ext cx="0" cy="184667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7247812" y="3429000"/>
                <a:ext cx="0" cy="184667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6053554" y="3429000"/>
                <a:ext cx="0" cy="184667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8442070" y="3429000"/>
                <a:ext cx="0" cy="184667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10830586" y="3429000"/>
                <a:ext cx="0" cy="184667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3067909" y="3429000"/>
                <a:ext cx="0" cy="184667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4262167" y="3429000"/>
                <a:ext cx="0" cy="184667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1873651" y="3429000"/>
                <a:ext cx="0" cy="184667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2470780" y="3429000"/>
                <a:ext cx="0" cy="184667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1276522" y="3429000"/>
                <a:ext cx="0" cy="184667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3665038" y="3429000"/>
                <a:ext cx="0" cy="184667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4859296" y="3429000"/>
                <a:ext cx="0" cy="184667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0233457" y="3429000"/>
                <a:ext cx="0" cy="184667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9039199" y="3429000"/>
                <a:ext cx="0" cy="184667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TextBox 69"/>
            <p:cNvSpPr txBox="1"/>
            <p:nvPr/>
          </p:nvSpPr>
          <p:spPr>
            <a:xfrm>
              <a:off x="5722434" y="2941595"/>
              <a:ext cx="6689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>
                      <a:lumMod val="75000"/>
                    </a:schemeClr>
                  </a:solidFill>
                </a:rPr>
                <a:t>2007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322484" y="2941595"/>
              <a:ext cx="6689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>
                      <a:lumMod val="75000"/>
                    </a:schemeClr>
                  </a:solidFill>
                </a:rPr>
                <a:t>2008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515701" y="2941595"/>
              <a:ext cx="6689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>
                      <a:lumMod val="75000"/>
                    </a:schemeClr>
                  </a:solidFill>
                </a:rPr>
                <a:t>2010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106079" y="2941595"/>
              <a:ext cx="6689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>
                      <a:lumMod val="75000"/>
                    </a:schemeClr>
                  </a:solidFill>
                </a:rPr>
                <a:t>2011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705998" y="2941595"/>
              <a:ext cx="6689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>
                      <a:lumMod val="75000"/>
                    </a:schemeClr>
                  </a:solidFill>
                </a:rPr>
                <a:t>2012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9304792" y="2941595"/>
              <a:ext cx="6689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>
                      <a:lumMod val="75000"/>
                    </a:schemeClr>
                  </a:solidFill>
                </a:rPr>
                <a:t>2013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9907014" y="2941595"/>
              <a:ext cx="6689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>
                      <a:lumMod val="75000"/>
                    </a:schemeClr>
                  </a:solidFill>
                </a:rPr>
                <a:t>2014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918188" y="2941595"/>
              <a:ext cx="6689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>
                      <a:lumMod val="75000"/>
                    </a:schemeClr>
                  </a:solidFill>
                </a:rPr>
                <a:t>2009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499012" y="2941595"/>
              <a:ext cx="6689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>
                      <a:lumMod val="75000"/>
                    </a:schemeClr>
                  </a:solidFill>
                </a:rPr>
                <a:t>2015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3741544" y="1049580"/>
            <a:ext cx="3246021" cy="646331"/>
            <a:chOff x="3741544" y="824992"/>
            <a:chExt cx="3246021" cy="646331"/>
          </a:xfrm>
        </p:grpSpPr>
        <p:sp>
          <p:nvSpPr>
            <p:cNvPr id="20" name="Rectangle 19">
              <a:hlinkClick r:id="rId16" action="ppaction://hlinksldjump"/>
            </p:cNvPr>
            <p:cNvSpPr/>
            <p:nvPr/>
          </p:nvSpPr>
          <p:spPr>
            <a:xfrm>
              <a:off x="3741544" y="824992"/>
              <a:ext cx="141974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dirty="0"/>
                <a:t>2004-03 - 2008-04</a:t>
              </a:r>
            </a:p>
            <a:p>
              <a:pPr algn="ctr"/>
              <a:r>
                <a:rPr lang="en-GB" sz="1200" dirty="0" err="1"/>
                <a:t>AssessmentCapture</a:t>
              </a:r>
              <a:endParaRPr lang="en-GB" sz="1200" dirty="0"/>
            </a:p>
            <a:p>
              <a:pPr algn="ctr"/>
              <a:r>
                <a:rPr lang="en-GB" sz="1200" dirty="0"/>
                <a:t>(Revolution)</a:t>
              </a:r>
            </a:p>
          </p:txBody>
        </p:sp>
        <p:cxnSp>
          <p:nvCxnSpPr>
            <p:cNvPr id="82" name="Straight Arrow Connector 81"/>
            <p:cNvCxnSpPr>
              <a:stCxn id="20" idx="3"/>
            </p:cNvCxnSpPr>
            <p:nvPr/>
          </p:nvCxnSpPr>
          <p:spPr>
            <a:xfrm>
              <a:off x="5161292" y="1148158"/>
              <a:ext cx="1826273" cy="14897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4245560" y="3893584"/>
            <a:ext cx="3197977" cy="646331"/>
            <a:chOff x="4245560" y="3733164"/>
            <a:chExt cx="3197977" cy="646331"/>
          </a:xfrm>
        </p:grpSpPr>
        <p:sp>
          <p:nvSpPr>
            <p:cNvPr id="21" name="Rectangle 20">
              <a:hlinkClick r:id="rId17" action="ppaction://hlinksldjump"/>
            </p:cNvPr>
            <p:cNvSpPr/>
            <p:nvPr/>
          </p:nvSpPr>
          <p:spPr>
            <a:xfrm>
              <a:off x="4245560" y="3733164"/>
              <a:ext cx="13956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/>
                <a:t>2005-01 - 2009-04</a:t>
              </a:r>
            </a:p>
            <a:p>
              <a:pPr algn="ctr"/>
              <a:r>
                <a:rPr lang="en-GB" sz="1200" dirty="0" err="1"/>
                <a:t>CourseAnalyser</a:t>
              </a:r>
              <a:endParaRPr lang="en-GB" sz="1200" dirty="0"/>
            </a:p>
            <a:p>
              <a:pPr algn="ctr"/>
              <a:r>
                <a:rPr lang="en-GB" sz="1200" dirty="0"/>
                <a:t>(Revolution)</a:t>
              </a:r>
            </a:p>
          </p:txBody>
        </p:sp>
        <p:cxnSp>
          <p:nvCxnSpPr>
            <p:cNvPr id="83" name="Straight Arrow Connector 82"/>
            <p:cNvCxnSpPr/>
            <p:nvPr/>
          </p:nvCxnSpPr>
          <p:spPr>
            <a:xfrm flipV="1">
              <a:off x="5542547" y="4049677"/>
              <a:ext cx="1900990" cy="6652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1580048" y="1378441"/>
            <a:ext cx="7950943" cy="830997"/>
            <a:chOff x="1580048" y="1153853"/>
            <a:chExt cx="7950943" cy="830997"/>
          </a:xfrm>
        </p:grpSpPr>
        <p:sp>
          <p:nvSpPr>
            <p:cNvPr id="16" name="Rectangle 15">
              <a:hlinkClick r:id="rId18" action="ppaction://hlinksldjump"/>
            </p:cNvPr>
            <p:cNvSpPr/>
            <p:nvPr/>
          </p:nvSpPr>
          <p:spPr>
            <a:xfrm>
              <a:off x="1580048" y="1153853"/>
              <a:ext cx="162830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/>
                <a:t>2000-12 - 2013-01</a:t>
              </a:r>
            </a:p>
            <a:p>
              <a:pPr algn="ctr"/>
              <a:r>
                <a:rPr lang="en-GB" sz="1200" dirty="0" err="1"/>
                <a:t>eCaseFile</a:t>
              </a:r>
              <a:endParaRPr lang="en-GB" sz="1200" dirty="0"/>
            </a:p>
            <a:p>
              <a:pPr algn="ctr"/>
              <a:r>
                <a:rPr lang="en-GB" sz="1200" dirty="0"/>
                <a:t>(MetaCard, Revolution,</a:t>
              </a:r>
            </a:p>
            <a:p>
              <a:pPr algn="ctr"/>
              <a:r>
                <a:rPr lang="en-GB" sz="1200" dirty="0"/>
                <a:t>LiveCode)</a:t>
              </a:r>
            </a:p>
          </p:txBody>
        </p:sp>
        <p:cxnSp>
          <p:nvCxnSpPr>
            <p:cNvPr id="86" name="Straight Arrow Connector 85"/>
            <p:cNvCxnSpPr/>
            <p:nvPr/>
          </p:nvCxnSpPr>
          <p:spPr>
            <a:xfrm>
              <a:off x="3288636" y="1640274"/>
              <a:ext cx="6242355" cy="22596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/>
          <p:cNvGrpSpPr/>
          <p:nvPr/>
        </p:nvGrpSpPr>
        <p:grpSpPr>
          <a:xfrm>
            <a:off x="1508282" y="517045"/>
            <a:ext cx="4988771" cy="646331"/>
            <a:chOff x="1508282" y="292457"/>
            <a:chExt cx="4988771" cy="646331"/>
          </a:xfrm>
        </p:grpSpPr>
        <p:sp>
          <p:nvSpPr>
            <p:cNvPr id="15" name="Rectangle 14">
              <a:hlinkClick r:id="rId19" action="ppaction://hlinksldjump"/>
            </p:cNvPr>
            <p:cNvSpPr/>
            <p:nvPr/>
          </p:nvSpPr>
          <p:spPr>
            <a:xfrm>
              <a:off x="1508282" y="292457"/>
              <a:ext cx="16373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/>
                <a:t>2000-10 - 2007-12 Pipe2Tab</a:t>
              </a:r>
            </a:p>
            <a:p>
              <a:pPr algn="ctr"/>
              <a:r>
                <a:rPr lang="en-GB" sz="1200" dirty="0"/>
                <a:t>(MetaCard, Revolution)</a:t>
              </a:r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>
              <a:off x="2735748" y="619948"/>
              <a:ext cx="3761305" cy="11492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Title 100"/>
          <p:cNvSpPr>
            <a:spLocks noGrp="1"/>
          </p:cNvSpPr>
          <p:nvPr>
            <p:ph type="title"/>
          </p:nvPr>
        </p:nvSpPr>
        <p:spPr>
          <a:xfrm>
            <a:off x="4704226" y="140537"/>
            <a:ext cx="2780906" cy="431824"/>
          </a:xfrm>
        </p:spPr>
        <p:txBody>
          <a:bodyPr>
            <a:noAutofit/>
          </a:bodyPr>
          <a:lstStyle/>
          <a:p>
            <a:r>
              <a:rPr lang="en-GB" sz="4400" b="1" dirty="0">
                <a:solidFill>
                  <a:schemeClr val="accent1">
                    <a:lumMod val="75000"/>
                  </a:schemeClr>
                </a:solidFill>
              </a:rPr>
              <a:t>Timeline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0384834" y="1491364"/>
            <a:ext cx="1807166" cy="646331"/>
            <a:chOff x="10384834" y="1491364"/>
            <a:chExt cx="1807166" cy="646331"/>
          </a:xfrm>
        </p:grpSpPr>
        <p:sp>
          <p:nvSpPr>
            <p:cNvPr id="31" name="Rectangle 30">
              <a:hlinkClick r:id="rId20" action="ppaction://hlinksldjump"/>
            </p:cNvPr>
            <p:cNvSpPr/>
            <p:nvPr/>
          </p:nvSpPr>
          <p:spPr>
            <a:xfrm>
              <a:off x="10384834" y="1491364"/>
              <a:ext cx="144597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0000"/>
                  </a:solidFill>
                </a:rPr>
                <a:t>2015-08 – current</a:t>
              </a:r>
            </a:p>
            <a:p>
              <a:pPr algn="ctr"/>
              <a:r>
                <a:rPr lang="en-GB" sz="1200" b="1" dirty="0">
                  <a:solidFill>
                    <a:srgbClr val="FF0000"/>
                  </a:solidFill>
                </a:rPr>
                <a:t>LA-ICP-MS </a:t>
              </a:r>
              <a:r>
                <a:rPr lang="en-GB" sz="1200" b="1" dirty="0" err="1">
                  <a:solidFill>
                    <a:srgbClr val="FF0000"/>
                  </a:solidFill>
                </a:rPr>
                <a:t>DataTool</a:t>
              </a:r>
              <a:endParaRPr lang="en-GB" sz="1200" b="1" dirty="0">
                <a:solidFill>
                  <a:srgbClr val="FF0000"/>
                </a:solidFill>
              </a:endParaRPr>
            </a:p>
            <a:p>
              <a:pPr algn="ctr"/>
              <a:r>
                <a:rPr lang="en-GB" sz="1200" b="1" dirty="0">
                  <a:solidFill>
                    <a:srgbClr val="FF0000"/>
                  </a:solidFill>
                </a:rPr>
                <a:t>(LiveCode)</a:t>
              </a:r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>
              <a:off x="11814765" y="1825557"/>
              <a:ext cx="377235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10455613" y="5397329"/>
            <a:ext cx="1730869" cy="646331"/>
            <a:chOff x="10455613" y="5397329"/>
            <a:chExt cx="1730869" cy="646331"/>
          </a:xfrm>
        </p:grpSpPr>
        <p:sp>
          <p:nvSpPr>
            <p:cNvPr id="32" name="Rectangle 31">
              <a:hlinkClick r:id="rId21" action="ppaction://hlinksldjump"/>
            </p:cNvPr>
            <p:cNvSpPr/>
            <p:nvPr/>
          </p:nvSpPr>
          <p:spPr>
            <a:xfrm>
              <a:off x="10455613" y="5397329"/>
              <a:ext cx="143513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0000"/>
                  </a:solidFill>
                </a:rPr>
                <a:t>2015-09 – current</a:t>
              </a:r>
            </a:p>
            <a:p>
              <a:pPr algn="ctr"/>
              <a:r>
                <a:rPr lang="en-GB" sz="1200" b="1" dirty="0">
                  <a:solidFill>
                    <a:srgbClr val="FF0000"/>
                  </a:solidFill>
                </a:rPr>
                <a:t>Furniture </a:t>
              </a:r>
              <a:r>
                <a:rPr lang="en-GB" sz="1200" b="1" dirty="0" err="1">
                  <a:solidFill>
                    <a:srgbClr val="FF0000"/>
                  </a:solidFill>
                </a:rPr>
                <a:t>DataTool</a:t>
              </a:r>
              <a:endParaRPr lang="en-GB" sz="1200" b="1" dirty="0">
                <a:solidFill>
                  <a:srgbClr val="FF0000"/>
                </a:solidFill>
              </a:endParaRPr>
            </a:p>
            <a:p>
              <a:pPr algn="ctr"/>
              <a:r>
                <a:rPr lang="en-GB" sz="1200" b="1" dirty="0">
                  <a:solidFill>
                    <a:srgbClr val="FF0000"/>
                  </a:solidFill>
                </a:rPr>
                <a:t>(LiveCode)</a:t>
              </a:r>
            </a:p>
          </p:txBody>
        </p:sp>
        <p:cxnSp>
          <p:nvCxnSpPr>
            <p:cNvPr id="81" name="Straight Arrow Connector 80"/>
            <p:cNvCxnSpPr/>
            <p:nvPr/>
          </p:nvCxnSpPr>
          <p:spPr>
            <a:xfrm>
              <a:off x="11846849" y="5747852"/>
              <a:ext cx="339633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10087483" y="3893584"/>
            <a:ext cx="2098999" cy="646331"/>
            <a:chOff x="10087483" y="3893584"/>
            <a:chExt cx="2098999" cy="646331"/>
          </a:xfrm>
        </p:grpSpPr>
        <p:sp>
          <p:nvSpPr>
            <p:cNvPr id="30" name="Rectangle 29">
              <a:hlinkClick r:id="rId22" action="ppaction://hlinksldjump"/>
            </p:cNvPr>
            <p:cNvSpPr/>
            <p:nvPr/>
          </p:nvSpPr>
          <p:spPr>
            <a:xfrm>
              <a:off x="10087483" y="3893584"/>
              <a:ext cx="130657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dirty="0"/>
                <a:t>2014-12 – current</a:t>
              </a:r>
            </a:p>
            <a:p>
              <a:pPr algn="ctr"/>
              <a:r>
                <a:rPr lang="en-GB" sz="1200" dirty="0" err="1"/>
                <a:t>CertificateMaker</a:t>
              </a:r>
              <a:endParaRPr lang="en-GB" sz="1200" dirty="0"/>
            </a:p>
            <a:p>
              <a:pPr algn="ctr"/>
              <a:r>
                <a:rPr lang="en-GB" sz="1200" dirty="0"/>
                <a:t>(LiveCode)</a:t>
              </a:r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>
              <a:off x="11357893" y="4207620"/>
              <a:ext cx="828589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9720947" y="4663776"/>
            <a:ext cx="2465534" cy="646331"/>
            <a:chOff x="9720947" y="4663776"/>
            <a:chExt cx="2465534" cy="646331"/>
          </a:xfrm>
        </p:grpSpPr>
        <p:sp>
          <p:nvSpPr>
            <p:cNvPr id="25" name="Rectangle 24">
              <a:hlinkClick r:id="rId23" action="ppaction://hlinksldjump"/>
            </p:cNvPr>
            <p:cNvSpPr/>
            <p:nvPr/>
          </p:nvSpPr>
          <p:spPr>
            <a:xfrm>
              <a:off x="9720947" y="4663776"/>
              <a:ext cx="161371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dirty="0"/>
                <a:t>2014-07 - current</a:t>
              </a:r>
            </a:p>
            <a:p>
              <a:pPr algn="ctr"/>
              <a:r>
                <a:rPr lang="en-GB" sz="1200" dirty="0"/>
                <a:t>LA-ICP-MS </a:t>
              </a:r>
              <a:r>
                <a:rPr lang="en-GB" sz="1200" dirty="0" err="1"/>
                <a:t>DataMerger</a:t>
              </a:r>
              <a:endParaRPr lang="en-GB" sz="1200" dirty="0"/>
            </a:p>
            <a:p>
              <a:pPr algn="ctr"/>
              <a:r>
                <a:rPr lang="en-GB" sz="1200" dirty="0"/>
                <a:t>(LiveCode)</a:t>
              </a:r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>
              <a:off x="11357892" y="4999550"/>
              <a:ext cx="828589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11041459" y="397733"/>
            <a:ext cx="1152281" cy="646331"/>
            <a:chOff x="11041459" y="397733"/>
            <a:chExt cx="1152281" cy="646331"/>
          </a:xfrm>
        </p:grpSpPr>
        <p:sp>
          <p:nvSpPr>
            <p:cNvPr id="33" name="Rectangle 32">
              <a:hlinkClick r:id="rId24" action="ppaction://hlinksldjump"/>
            </p:cNvPr>
            <p:cNvSpPr/>
            <p:nvPr/>
          </p:nvSpPr>
          <p:spPr>
            <a:xfrm>
              <a:off x="11041459" y="397733"/>
              <a:ext cx="1121846" cy="646331"/>
            </a:xfrm>
            <a:prstGeom prst="rect">
              <a:avLst/>
            </a:prstGeom>
          </p:spPr>
          <p:txBody>
            <a:bodyPr wrap="none" lIns="0" rIns="0">
              <a:spAutoFit/>
            </a:bodyPr>
            <a:lstStyle/>
            <a:p>
              <a:pPr algn="ctr"/>
              <a:r>
                <a:rPr lang="en-GB" sz="1200" dirty="0"/>
                <a:t>2016-06 – current</a:t>
              </a:r>
            </a:p>
            <a:p>
              <a:pPr algn="ctr"/>
              <a:r>
                <a:rPr lang="en-GB" sz="1200" dirty="0" err="1"/>
                <a:t>SpeedyPlayer</a:t>
              </a:r>
              <a:endParaRPr lang="en-GB" sz="1200" dirty="0"/>
            </a:p>
            <a:p>
              <a:pPr algn="ctr"/>
              <a:r>
                <a:rPr lang="en-GB" sz="1200" dirty="0"/>
                <a:t>(LiveCode)</a:t>
              </a: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>
              <a:off x="12003382" y="867602"/>
              <a:ext cx="190358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8"/>
          <p:cNvSpPr/>
          <p:nvPr/>
        </p:nvSpPr>
        <p:spPr>
          <a:xfrm>
            <a:off x="11693953" y="6223899"/>
            <a:ext cx="478995" cy="445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ctangle 95"/>
          <p:cNvSpPr/>
          <p:nvPr/>
        </p:nvSpPr>
        <p:spPr>
          <a:xfrm>
            <a:off x="52406" y="6173099"/>
            <a:ext cx="478995" cy="445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ight Arrow 86">
            <a:hlinkClick r:id="rId25" action="ppaction://hlinksldjump"/>
            <a:extLst>
              <a:ext uri="{FF2B5EF4-FFF2-40B4-BE49-F238E27FC236}">
                <a16:creationId xmlns:a16="http://schemas.microsoft.com/office/drawing/2014/main" id="{62C26417-3D7C-2B48-AA76-BA12E822C589}"/>
              </a:ext>
            </a:extLst>
          </p:cNvPr>
          <p:cNvSpPr/>
          <p:nvPr/>
        </p:nvSpPr>
        <p:spPr>
          <a:xfrm>
            <a:off x="11710376" y="6338839"/>
            <a:ext cx="419100" cy="396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ight Arrow 90">
            <a:hlinkClick r:id="rId26" action="ppaction://hlinksldjump"/>
            <a:extLst>
              <a:ext uri="{FF2B5EF4-FFF2-40B4-BE49-F238E27FC236}">
                <a16:creationId xmlns:a16="http://schemas.microsoft.com/office/drawing/2014/main" id="{F5638CF1-BEAE-4840-9E35-119C34AF0529}"/>
              </a:ext>
            </a:extLst>
          </p:cNvPr>
          <p:cNvSpPr/>
          <p:nvPr/>
        </p:nvSpPr>
        <p:spPr>
          <a:xfrm flipH="1">
            <a:off x="53732" y="6338839"/>
            <a:ext cx="419100" cy="396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Slide Number Placeholder 4">
            <a:extLst>
              <a:ext uri="{FF2B5EF4-FFF2-40B4-BE49-F238E27FC236}">
                <a16:creationId xmlns:a16="http://schemas.microsoft.com/office/drawing/2014/main" id="{EFF5DE57-7C0E-C444-B793-BA9424B284A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33099" y="6412164"/>
            <a:ext cx="538745" cy="264528"/>
          </a:xfrm>
        </p:spPr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>
                <a:solidFill>
                  <a:schemeClr val="bg1">
                    <a:lumMod val="50000"/>
                  </a:schemeClr>
                </a:solidFill>
              </a:rPr>
              <a:pPr/>
              <a:t>3</a:t>
            </a:fld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C21D46-2A66-854B-B4D7-3E6DC5A66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4864"/>
            <a:ext cx="4114800" cy="264528"/>
          </a:xfrm>
        </p:spPr>
        <p:txBody>
          <a:bodyPr/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22+ Years of LiveCode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64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208508D-3DA3-544B-A960-4288BD72BC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24" y="641131"/>
            <a:ext cx="8880974" cy="5444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err="1">
                <a:solidFill>
                  <a:srgbClr val="0070C0"/>
                </a:solidFill>
              </a:rPr>
              <a:t>ColourPicker</a:t>
            </a:r>
            <a:r>
              <a:rPr lang="en-GB" dirty="0">
                <a:solidFill>
                  <a:srgbClr val="0070C0"/>
                </a:solidFill>
              </a:rPr>
              <a:t> (LiveCode, 2017-current)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678111" y="1233321"/>
            <a:ext cx="3100134" cy="3935580"/>
          </a:xfrm>
        </p:spPr>
        <p:txBody>
          <a:bodyPr/>
          <a:lstStyle/>
          <a:p>
            <a:r>
              <a:rPr lang="en-GB" dirty="0"/>
              <a:t>Provides a standalone colour picker</a:t>
            </a:r>
          </a:p>
          <a:p>
            <a:r>
              <a:rPr lang="en-GB" dirty="0"/>
              <a:t>Experiment with different colour combinations</a:t>
            </a:r>
          </a:p>
          <a:p>
            <a:r>
              <a:rPr lang="en-GB" dirty="0"/>
              <a:t>Provides a native colour pop-up</a:t>
            </a:r>
          </a:p>
          <a:p>
            <a:r>
              <a:rPr lang="en-GB" dirty="0"/>
              <a:t>Simple text-based palette files</a:t>
            </a:r>
          </a:p>
          <a:p>
            <a:r>
              <a:rPr lang="en-GB" dirty="0"/>
              <a:t>Supports hex and decimal colour codes</a:t>
            </a:r>
          </a:p>
          <a:p>
            <a:r>
              <a:rPr lang="en-GB" dirty="0"/>
              <a:t>For Macs, PCs and Linux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592AF643-2294-464F-AEB0-8A716EE1705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5A35EC-0469-E140-B7B9-C9D867B9AE6C}"/>
              </a:ext>
            </a:extLst>
          </p:cNvPr>
          <p:cNvSpPr/>
          <p:nvPr/>
        </p:nvSpPr>
        <p:spPr>
          <a:xfrm>
            <a:off x="4385137" y="6246614"/>
            <a:ext cx="34253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u="sng" dirty="0">
                <a:solidFill>
                  <a:schemeClr val="accent5"/>
                </a:solidFill>
              </a:rPr>
              <a:t>https://</a:t>
            </a:r>
            <a:r>
              <a:rPr lang="en-GB" i="1" u="sng" dirty="0" err="1">
                <a:solidFill>
                  <a:schemeClr val="accent5"/>
                </a:solidFill>
              </a:rPr>
              <a:t>tinyurl.com</a:t>
            </a:r>
            <a:r>
              <a:rPr lang="en-GB" i="1" u="sng" dirty="0">
                <a:solidFill>
                  <a:schemeClr val="accent5"/>
                </a:solidFill>
              </a:rPr>
              <a:t>/y6myhuxc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827D1-3200-3843-93EA-52393F189E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8" name="Action Button: Return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1C100C1-14D8-E046-B201-63F11583F1DC}"/>
              </a:ext>
            </a:extLst>
          </p:cNvPr>
          <p:cNvSpPr/>
          <p:nvPr/>
        </p:nvSpPr>
        <p:spPr>
          <a:xfrm>
            <a:off x="147781" y="6350577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151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ICP-MS Tuning Simulator (LiveCode, 2017-current)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874000" y="407820"/>
            <a:ext cx="4318000" cy="5853280"/>
          </a:xfrm>
        </p:spPr>
        <p:txBody>
          <a:bodyPr/>
          <a:lstStyle/>
          <a:p>
            <a:r>
              <a:rPr lang="en-GB" dirty="0"/>
              <a:t>Simulates tuning of an inductively coupled plasma mass spectrometer (ICP-MS)</a:t>
            </a:r>
          </a:p>
          <a:p>
            <a:r>
              <a:rPr lang="en-GB" dirty="0"/>
              <a:t>Based on optimization data collected using a sector- field instrument</a:t>
            </a:r>
          </a:p>
          <a:p>
            <a:r>
              <a:rPr lang="en-GB" dirty="0"/>
              <a:t>Students can adjust parameters, such as the torch position, gas flows, radio-frequency power, and guard-electrode state, while observing the signal for three “measured” variables in real time</a:t>
            </a:r>
          </a:p>
          <a:p>
            <a:r>
              <a:rPr lang="en-GB" dirty="0"/>
              <a:t>Used by students to supplement theory in an Atomic Spectrometry course</a:t>
            </a:r>
          </a:p>
          <a:p>
            <a:r>
              <a:rPr lang="en-GB" dirty="0"/>
              <a:t>Students learn about key components of the instrument and how multiple factors may need to be balanced when performing optimization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A8CD3637-8793-A540-A473-3C046B977E9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828338" y="6424613"/>
            <a:ext cx="538162" cy="265112"/>
          </a:xfrm>
        </p:spPr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/>
              <a:pPr/>
              <a:t>31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D6BA2A-70A5-1042-AA64-3D66BBA35B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014" y="493985"/>
            <a:ext cx="7575287" cy="57491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EA48AA-F5EC-944D-84E7-6919EC413F35}"/>
              </a:ext>
            </a:extLst>
          </p:cNvPr>
          <p:cNvSpPr/>
          <p:nvPr/>
        </p:nvSpPr>
        <p:spPr>
          <a:xfrm>
            <a:off x="2895600" y="6373614"/>
            <a:ext cx="64087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u="sng" dirty="0">
                <a:solidFill>
                  <a:schemeClr val="accent5"/>
                </a:solidFill>
                <a:hlinkClick r:id="rId3"/>
              </a:rPr>
              <a:t>https://www.reid-it.co.uk/downloads/down_icp_ms_tunesim.htm</a:t>
            </a:r>
            <a:endParaRPr lang="en-GB" i="1" u="sng" dirty="0">
              <a:solidFill>
                <a:schemeClr val="accent5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5BCFB-9B1E-E245-918C-162A0FA1967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8" name="Action Button: Return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1F9D26D-E8FB-0649-8DB4-A78008252F0D}"/>
              </a:ext>
            </a:extLst>
          </p:cNvPr>
          <p:cNvSpPr/>
          <p:nvPr/>
        </p:nvSpPr>
        <p:spPr>
          <a:xfrm>
            <a:off x="147781" y="6350577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11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Aphasia Trainer (LiveCode, 2018-current)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223000" y="623720"/>
            <a:ext cx="5517145" cy="5764380"/>
          </a:xfrm>
        </p:spPr>
        <p:txBody>
          <a:bodyPr/>
          <a:lstStyle/>
          <a:p>
            <a:r>
              <a:rPr lang="en-GB" dirty="0"/>
              <a:t>Word recognition and pronunciation training for aphasia sufferers</a:t>
            </a:r>
          </a:p>
          <a:p>
            <a:r>
              <a:rPr lang="en-GB" dirty="0"/>
              <a:t>Runs on cheap Android tablets and phones such as Amazon Fire 7in tablet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6D1D605-5CE4-BD4A-B782-462284D4B2B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815638" y="6424613"/>
            <a:ext cx="538162" cy="265112"/>
          </a:xfrm>
        </p:spPr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/>
              <a:pPr/>
              <a:t>32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BD19FD-17AA-654C-8259-5767C7621B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251" y="510159"/>
            <a:ext cx="4732237" cy="29114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23AE3B-4DA4-5F43-B746-1E36B46422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1251" y="2060448"/>
            <a:ext cx="4681728" cy="288036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1A5C12C-FD1B-0B4D-A7D6-58DCDE4549BA}"/>
              </a:ext>
            </a:extLst>
          </p:cNvPr>
          <p:cNvSpPr/>
          <p:nvPr/>
        </p:nvSpPr>
        <p:spPr>
          <a:xfrm>
            <a:off x="6681216" y="5079290"/>
            <a:ext cx="5254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User sees words with pictures and tries to say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App judges whether user has said the right word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Uses word packs to allow personalised 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Can include videos showing mouth movement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54F27DF-895F-E348-BCD5-3494C8CF7F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298" y="3523426"/>
            <a:ext cx="4681728" cy="288036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E6B91-C224-B749-9A8A-441480F1D5C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D8F92-44D3-3848-BAEC-8A682A9F2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22+ Years of LiveCode</a:t>
            </a:r>
            <a:endParaRPr lang="en-GB" dirty="0"/>
          </a:p>
        </p:txBody>
      </p:sp>
      <p:sp>
        <p:nvSpPr>
          <p:cNvPr id="12" name="Action Button: Return 1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9AA14DD5-9141-9B44-B64B-5C4ADA318E44}"/>
              </a:ext>
            </a:extLst>
          </p:cNvPr>
          <p:cNvSpPr/>
          <p:nvPr/>
        </p:nvSpPr>
        <p:spPr>
          <a:xfrm>
            <a:off x="147781" y="6350577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640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err="1">
                <a:solidFill>
                  <a:srgbClr val="0070C0"/>
                </a:solidFill>
              </a:rPr>
              <a:t>BingoBalls</a:t>
            </a:r>
            <a:r>
              <a:rPr lang="en-GB" dirty="0">
                <a:solidFill>
                  <a:srgbClr val="0070C0"/>
                </a:solidFill>
              </a:rPr>
              <a:t> (LiveCode, 2018-current)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819900" y="2476500"/>
            <a:ext cx="4978400" cy="3695700"/>
          </a:xfrm>
        </p:spPr>
        <p:txBody>
          <a:bodyPr/>
          <a:lstStyle/>
          <a:p>
            <a:r>
              <a:rPr lang="en-GB" dirty="0"/>
              <a:t>Old favourite bingo</a:t>
            </a:r>
          </a:p>
          <a:p>
            <a:r>
              <a:rPr lang="en-GB" dirty="0"/>
              <a:t>Little tweak to basic rules to play using virtual meetings technology (Zoom, Teams, Skype, etc)</a:t>
            </a:r>
          </a:p>
          <a:p>
            <a:r>
              <a:rPr lang="en-GB" dirty="0"/>
              <a:t>The “Bingo Balls” app has been developed to be used with normal or virtual groups</a:t>
            </a:r>
          </a:p>
          <a:p>
            <a:r>
              <a:rPr lang="en-GB" dirty="0"/>
              <a:t>The app can use different computerised voices</a:t>
            </a:r>
          </a:p>
          <a:p>
            <a:r>
              <a:rPr lang="en-GB" dirty="0"/>
              <a:t>Phrases can be replaced with a list of your own choices to tailor them to the interests of your group of friends or family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7FC8D6F-1F2C-E54E-B0AA-F1010C55944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865500" y="6447619"/>
            <a:ext cx="489238" cy="219101"/>
          </a:xfrm>
        </p:spPr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59A61C-EBC1-EF47-B3A6-2ABDB3C06D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15" y="700122"/>
            <a:ext cx="6112576" cy="52373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28E155-81FE-1D48-8294-BDE317A7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5529" y="729962"/>
            <a:ext cx="4564951" cy="16230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42BC037-7ABB-B94D-9F24-8206DED999E1}"/>
              </a:ext>
            </a:extLst>
          </p:cNvPr>
          <p:cNvSpPr/>
          <p:nvPr/>
        </p:nvSpPr>
        <p:spPr>
          <a:xfrm>
            <a:off x="3088485" y="6285468"/>
            <a:ext cx="60150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u="sng" dirty="0">
                <a:solidFill>
                  <a:schemeClr val="accent5"/>
                </a:solidFill>
                <a:hlinkClick r:id="rId4"/>
              </a:rPr>
              <a:t>https://www.reid-it.co.uk/downloads/down_bballs.htm</a:t>
            </a:r>
            <a:endParaRPr lang="en-GB" i="1" u="sng" dirty="0">
              <a:solidFill>
                <a:schemeClr val="accent5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35FE4-EB54-6C40-945B-4787977B2E4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9" name="Action Button: Return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7383452-1ED6-0045-A356-364A0DC43CB7}"/>
              </a:ext>
            </a:extLst>
          </p:cNvPr>
          <p:cNvSpPr/>
          <p:nvPr/>
        </p:nvSpPr>
        <p:spPr>
          <a:xfrm>
            <a:off x="147781" y="6350577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65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MyCoins (LiveCode, 2018-current)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934200" y="508001"/>
            <a:ext cx="5156200" cy="2159000"/>
          </a:xfrm>
        </p:spPr>
        <p:txBody>
          <a:bodyPr/>
          <a:lstStyle/>
          <a:p>
            <a:r>
              <a:rPr lang="en-GB" dirty="0"/>
              <a:t>Developed to catalogue a substantial collection of over 950 British coins</a:t>
            </a:r>
          </a:p>
          <a:p>
            <a:r>
              <a:rPr lang="en-GB" dirty="0"/>
              <a:t>Variant can be used for coins from anywhere</a:t>
            </a:r>
          </a:p>
          <a:p>
            <a:r>
              <a:rPr lang="en-GB" dirty="0"/>
              <a:t>Primary database is a CSV text file</a:t>
            </a:r>
          </a:p>
          <a:p>
            <a:r>
              <a:rPr lang="en-GB" dirty="0"/>
              <a:t>Items can have two primary pictures, obverse/front and reverse/back of an item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1596B50F-222A-6341-9D89-F3337AAD548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815638" y="6424613"/>
            <a:ext cx="538162" cy="265112"/>
          </a:xfrm>
        </p:spPr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/>
              <a:pPr/>
              <a:t>34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327AE0-3656-1249-8EBB-F8C61BC27E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78" y="505288"/>
            <a:ext cx="6696918" cy="55350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03FDDF-0E3B-2A4A-B2DA-85D6984634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285" y="2584704"/>
            <a:ext cx="5573112" cy="36636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3A7D181-32E4-4D4D-83E7-6A33FF95DBFA}"/>
              </a:ext>
            </a:extLst>
          </p:cNvPr>
          <p:cNvSpPr/>
          <p:nvPr/>
        </p:nvSpPr>
        <p:spPr>
          <a:xfrm>
            <a:off x="2717884" y="6387068"/>
            <a:ext cx="67309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u="sng" dirty="0">
                <a:solidFill>
                  <a:schemeClr val="accent5"/>
                </a:solidFill>
                <a:hlinkClick r:id="rId4"/>
              </a:rPr>
              <a:t>https://www.reid-it.co.uk/downloads/down_mycoins_uk.htm</a:t>
            </a:r>
            <a:endParaRPr lang="en-GB" i="1" u="sng" dirty="0">
              <a:solidFill>
                <a:schemeClr val="accent5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236D9-BC83-194A-87AB-CEF9BB5AAB0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9" name="Action Button: Return 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01206900-33B6-E740-B993-C172D3659025}"/>
              </a:ext>
            </a:extLst>
          </p:cNvPr>
          <p:cNvSpPr/>
          <p:nvPr/>
        </p:nvSpPr>
        <p:spPr>
          <a:xfrm>
            <a:off x="147781" y="6350577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854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GridComms</a:t>
            </a:r>
            <a:r>
              <a:rPr lang="en-GB" dirty="0">
                <a:solidFill>
                  <a:srgbClr val="FF0000"/>
                </a:solidFill>
              </a:rPr>
              <a:t> (LiveCode, 2018-current)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39700" y="4149725"/>
            <a:ext cx="5669545" cy="2149475"/>
          </a:xfrm>
        </p:spPr>
        <p:txBody>
          <a:bodyPr/>
          <a:lstStyle/>
          <a:p>
            <a:r>
              <a:rPr lang="en-GB" dirty="0"/>
              <a:t>Developed to work on cheap Android-based tablets and mobile phones ($75/£50)</a:t>
            </a:r>
          </a:p>
          <a:p>
            <a:r>
              <a:rPr lang="en-GB" dirty="0"/>
              <a:t>Typical user likely to be elderly, disabled or both and have limited funds</a:t>
            </a:r>
          </a:p>
          <a:p>
            <a:r>
              <a:rPr lang="en-GB" dirty="0"/>
              <a:t>Also, these users will need a bespoke solution highly tailored to the particular individual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DBDA3F39-C998-0A49-A195-E3B85D4128A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815638" y="6424613"/>
            <a:ext cx="538162" cy="265112"/>
          </a:xfrm>
        </p:spPr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/>
              <a:pPr/>
              <a:t>35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323995-E137-2E4D-9139-4FE7EFDF16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84" y="495300"/>
            <a:ext cx="6141720" cy="34175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C6E6BE-7E1B-D84B-872B-137993FBF8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3872" y="2714752"/>
            <a:ext cx="6141720" cy="340106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7267F8F-1931-C343-9232-E07B4C1EE5C8}"/>
              </a:ext>
            </a:extLst>
          </p:cNvPr>
          <p:cNvSpPr/>
          <p:nvPr/>
        </p:nvSpPr>
        <p:spPr>
          <a:xfrm>
            <a:off x="3417668" y="6323568"/>
            <a:ext cx="5358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u="sng" dirty="0">
                <a:solidFill>
                  <a:schemeClr val="accent5"/>
                </a:solidFill>
              </a:rPr>
              <a:t>https://</a:t>
            </a:r>
            <a:r>
              <a:rPr lang="en-GB" i="1" u="sng" dirty="0" err="1">
                <a:solidFill>
                  <a:schemeClr val="accent5"/>
                </a:solidFill>
              </a:rPr>
              <a:t>www.reid-it.co.uk</a:t>
            </a:r>
            <a:r>
              <a:rPr lang="en-GB" i="1" u="sng" dirty="0">
                <a:solidFill>
                  <a:schemeClr val="accent5"/>
                </a:solidFill>
              </a:rPr>
              <a:t>/downloads/</a:t>
            </a:r>
            <a:r>
              <a:rPr lang="en-GB" i="1" u="sng" dirty="0" err="1">
                <a:solidFill>
                  <a:schemeClr val="accent5"/>
                </a:solidFill>
              </a:rPr>
              <a:t>downgc.htm</a:t>
            </a:r>
            <a:endParaRPr lang="en-GB" i="1" u="sng" dirty="0">
              <a:solidFill>
                <a:schemeClr val="accent5"/>
              </a:solidFill>
            </a:endParaRP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DD2F8BF8-C7C3-6247-A070-292E793BC1C9}"/>
              </a:ext>
            </a:extLst>
          </p:cNvPr>
          <p:cNvSpPr txBox="1">
            <a:spLocks/>
          </p:cNvSpPr>
          <p:nvPr/>
        </p:nvSpPr>
        <p:spPr>
          <a:xfrm>
            <a:off x="6510528" y="707136"/>
            <a:ext cx="5419343" cy="1993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Tablet / mobile phones app allows a person with limited or no speech to communicate by playing commonly used short phrases</a:t>
            </a:r>
          </a:p>
          <a:p>
            <a:r>
              <a:rPr lang="en-GB" dirty="0"/>
              <a:t>Concept based on solution for Graham who suffered from a massive stroke leaving him almost completely paralysed, unable to speak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F9ED5-F5C7-164F-A17F-C19001F0210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11" name="Action Button: Return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4B1E6C28-F0F7-104D-9096-F349FC5FE3AB}"/>
              </a:ext>
            </a:extLst>
          </p:cNvPr>
          <p:cNvSpPr/>
          <p:nvPr/>
        </p:nvSpPr>
        <p:spPr>
          <a:xfrm>
            <a:off x="147781" y="6350577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986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MeSyProg</a:t>
            </a:r>
            <a:r>
              <a:rPr lang="en-GB" dirty="0">
                <a:solidFill>
                  <a:srgbClr val="FF0000"/>
                </a:solidFill>
              </a:rPr>
              <a:t> (LiveCode, 2020-current)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386010" y="750720"/>
            <a:ext cx="3501189" cy="5309853"/>
          </a:xfrm>
        </p:spPr>
        <p:txBody>
          <a:bodyPr/>
          <a:lstStyle/>
          <a:p>
            <a:r>
              <a:rPr lang="en-GB" dirty="0"/>
              <a:t>Help patients who would like to receive medication once per month </a:t>
            </a:r>
          </a:p>
          <a:p>
            <a:r>
              <a:rPr lang="en-GB" dirty="0"/>
              <a:t>Helps GP and pharmacy synchronise medications reducing delivery to once per month</a:t>
            </a:r>
          </a:p>
          <a:p>
            <a:r>
              <a:rPr lang="en-GB" dirty="0"/>
              <a:t>Medication is supplied as whole packs, typically with 28 tablets per pack</a:t>
            </a:r>
          </a:p>
          <a:p>
            <a:r>
              <a:rPr lang="en-GB" dirty="0"/>
              <a:t>GP and/or the pharmacist has to pay for medication earlier than is desirable, impacting on cash-flows</a:t>
            </a:r>
          </a:p>
          <a:p>
            <a:r>
              <a:rPr lang="en-GB" dirty="0"/>
              <a:t>Available for download, free to use.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EFF2C0DC-744F-904B-BAE5-6F7C31B754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816900" y="6424613"/>
            <a:ext cx="538162" cy="265112"/>
          </a:xfrm>
        </p:spPr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/>
              <a:pPr/>
              <a:t>36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E5D33D-060F-224F-825A-9E904E87B1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86" y="570170"/>
            <a:ext cx="7614330" cy="57026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999945-12D6-D447-8A7E-75066DEC1295}"/>
              </a:ext>
            </a:extLst>
          </p:cNvPr>
          <p:cNvSpPr/>
          <p:nvPr/>
        </p:nvSpPr>
        <p:spPr>
          <a:xfrm>
            <a:off x="3403600" y="6357321"/>
            <a:ext cx="5392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u="sng" dirty="0">
                <a:solidFill>
                  <a:schemeClr val="accent5"/>
                </a:solidFill>
              </a:rPr>
              <a:t>https://</a:t>
            </a:r>
            <a:r>
              <a:rPr lang="en-GB" i="1" u="sng" dirty="0" err="1">
                <a:solidFill>
                  <a:schemeClr val="accent5"/>
                </a:solidFill>
              </a:rPr>
              <a:t>reid-it.co.uk</a:t>
            </a:r>
            <a:r>
              <a:rPr lang="en-GB" i="1" u="sng" dirty="0">
                <a:solidFill>
                  <a:schemeClr val="accent5"/>
                </a:solidFill>
              </a:rPr>
              <a:t>/downloads/</a:t>
            </a:r>
            <a:r>
              <a:rPr lang="en-GB" i="1" u="sng" dirty="0" err="1">
                <a:solidFill>
                  <a:schemeClr val="accent5"/>
                </a:solidFill>
              </a:rPr>
              <a:t>down_medsync.htm</a:t>
            </a:r>
            <a:endParaRPr lang="en-GB" i="1" u="sng" dirty="0">
              <a:solidFill>
                <a:schemeClr val="accent5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34E44-524D-454A-9FD1-605EDD519A1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8" name="Action Button: Return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E46B1AF2-0C59-594E-9E92-F121AEA97B24}"/>
              </a:ext>
            </a:extLst>
          </p:cNvPr>
          <p:cNvSpPr/>
          <p:nvPr/>
        </p:nvSpPr>
        <p:spPr>
          <a:xfrm>
            <a:off x="147781" y="6350577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17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Cu3a Event Bookings (LiveCode, 2021-current)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Helps local special interest groups manage event bookings</a:t>
            </a:r>
          </a:p>
          <a:p>
            <a:r>
              <a:rPr lang="en-GB" dirty="0"/>
              <a:t>Helps to manage sporadic email bookings</a:t>
            </a:r>
          </a:p>
          <a:p>
            <a:r>
              <a:rPr lang="en-GB" dirty="0"/>
              <a:t>Generates multiple email reminders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151AAE2-2B41-454F-B93C-1934C3D39B9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815638" y="6424613"/>
            <a:ext cx="538162" cy="265112"/>
          </a:xfrm>
        </p:spPr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>
                <a:solidFill>
                  <a:schemeClr val="bg1">
                    <a:lumMod val="50000"/>
                  </a:schemeClr>
                </a:solidFill>
              </a:rPr>
              <a:pPr/>
              <a:t>37</a:t>
            </a:fld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4E759C-DBD9-EA48-81ED-9ADFC43F57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16" y="548640"/>
            <a:ext cx="8193755" cy="57033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CB8F2D-F773-5B48-8EF9-188DD99AD0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" y="104484"/>
            <a:ext cx="1684782" cy="1819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7DF07-1728-994E-9AB6-9F9201A7D9C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842FB-91FF-AA45-9143-69DC1FB3F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22+ Years of LiveCode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Action Button: Return 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B83D1BB5-E95B-E14A-AE2B-659B3669DDC4}"/>
              </a:ext>
            </a:extLst>
          </p:cNvPr>
          <p:cNvSpPr/>
          <p:nvPr/>
        </p:nvSpPr>
        <p:spPr>
          <a:xfrm>
            <a:off x="147781" y="6350577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13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Fast Find (LiveCode, 2021-current)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614610" y="738020"/>
            <a:ext cx="3475789" cy="5309853"/>
          </a:xfrm>
        </p:spPr>
        <p:txBody>
          <a:bodyPr/>
          <a:lstStyle/>
          <a:p>
            <a:r>
              <a:rPr lang="en-GB" dirty="0"/>
              <a:t>Proof-of-concept use of inverted file index for high speed record look-up</a:t>
            </a:r>
          </a:p>
          <a:p>
            <a:r>
              <a:rPr lang="en-GB" dirty="0"/>
              <a:t>Search results displayed as user types each character of their search pattern</a:t>
            </a:r>
          </a:p>
          <a:p>
            <a:r>
              <a:rPr lang="en-GB" dirty="0"/>
              <a:t>Supports simultaneous multi-field search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65324A12-8D73-B045-B5E5-55CB0444664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802938" y="6424613"/>
            <a:ext cx="538162" cy="265112"/>
          </a:xfrm>
        </p:spPr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>
                <a:solidFill>
                  <a:schemeClr val="bg1">
                    <a:lumMod val="50000"/>
                  </a:schemeClr>
                </a:solidFill>
              </a:rPr>
              <a:pPr/>
              <a:t>38</a:t>
            </a:fld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F9F50F-2E39-4149-80DE-541976569C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64" y="700186"/>
            <a:ext cx="8684668" cy="542399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893E1-633C-BE4B-BBD9-AD51E47A213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9BB10-A8DA-9F46-9485-1C3F4391C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22+ Years of LiveCode</a:t>
            </a:r>
          </a:p>
        </p:txBody>
      </p:sp>
      <p:sp>
        <p:nvSpPr>
          <p:cNvPr id="8" name="Action Button: Return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D9C74855-55CF-FA4E-B80E-49C121187F6F}"/>
              </a:ext>
            </a:extLst>
          </p:cNvPr>
          <p:cNvSpPr/>
          <p:nvPr/>
        </p:nvSpPr>
        <p:spPr>
          <a:xfrm>
            <a:off x="147781" y="6350577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392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CalendarMaker</a:t>
            </a:r>
            <a:r>
              <a:rPr lang="en-GB" dirty="0">
                <a:solidFill>
                  <a:srgbClr val="FF0000"/>
                </a:solidFill>
              </a:rPr>
              <a:t> (LiveCode, 2021-current)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Manages calendar events for approx. 90 special interest groups</a:t>
            </a:r>
          </a:p>
          <a:p>
            <a:r>
              <a:rPr lang="en-GB" dirty="0"/>
              <a:t>Events are specified in the form “</a:t>
            </a:r>
            <a:r>
              <a:rPr lang="en-GB" i="1" dirty="0">
                <a:solidFill>
                  <a:schemeClr val="accent5"/>
                </a:solidFill>
              </a:rPr>
              <a:t>2</a:t>
            </a:r>
            <a:r>
              <a:rPr lang="en-GB" i="1" baseline="30000" dirty="0">
                <a:solidFill>
                  <a:schemeClr val="accent5"/>
                </a:solidFill>
              </a:rPr>
              <a:t>nd</a:t>
            </a:r>
            <a:r>
              <a:rPr lang="en-GB" i="1" dirty="0">
                <a:solidFill>
                  <a:schemeClr val="accent5"/>
                </a:solidFill>
              </a:rPr>
              <a:t> Tuesday of the month</a:t>
            </a:r>
            <a:r>
              <a:rPr lang="en-GB" dirty="0"/>
              <a:t>”, “</a:t>
            </a:r>
            <a:r>
              <a:rPr lang="en-GB" i="1" dirty="0">
                <a:solidFill>
                  <a:schemeClr val="accent5"/>
                </a:solidFill>
              </a:rPr>
              <a:t>Last Friday of the month</a:t>
            </a:r>
            <a:r>
              <a:rPr lang="en-GB" dirty="0"/>
              <a:t>”, etc.</a:t>
            </a:r>
          </a:p>
          <a:p>
            <a:r>
              <a:rPr lang="en-GB" dirty="0"/>
              <a:t>Generates weekly and monthly events calendar</a:t>
            </a:r>
          </a:p>
          <a:p>
            <a:r>
              <a:rPr lang="en-GB" dirty="0"/>
              <a:t>Generated calendars are in HTML format suitable for insertion into web site</a:t>
            </a:r>
          </a:p>
          <a:p>
            <a:r>
              <a:rPr lang="en-GB" dirty="0"/>
              <a:t>Also generates different format monthly calendar for monthly newsletter</a:t>
            </a:r>
          </a:p>
          <a:p>
            <a:r>
              <a:rPr lang="en-GB" dirty="0"/>
              <a:t>Available (by request) and free to use.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43BAB34C-0886-6A43-B102-4AA00F987B8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802938" y="6424613"/>
            <a:ext cx="538162" cy="265112"/>
          </a:xfrm>
        </p:spPr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>
                <a:solidFill>
                  <a:schemeClr val="bg1">
                    <a:lumMod val="50000"/>
                  </a:schemeClr>
                </a:solidFill>
              </a:rPr>
              <a:pPr/>
              <a:t>39</a:t>
            </a:fld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662BCE-12B9-6B40-B990-852968BF4A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357" y="882858"/>
            <a:ext cx="8304972" cy="490833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BB626-3B20-1F40-B527-841C536F9E3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16FE1-4962-2046-9AE0-8B988564D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22+ Years of LiveCode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Action Button: Return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8F28771-9746-544F-A843-F1FBDBD2E218}"/>
              </a:ext>
            </a:extLst>
          </p:cNvPr>
          <p:cNvSpPr/>
          <p:nvPr/>
        </p:nvSpPr>
        <p:spPr>
          <a:xfrm>
            <a:off x="147781" y="6350577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179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2419" y="3102015"/>
            <a:ext cx="12104701" cy="672071"/>
            <a:chOff x="2419" y="2941595"/>
            <a:chExt cx="12104701" cy="672071"/>
          </a:xfrm>
        </p:grpSpPr>
        <p:sp>
          <p:nvSpPr>
            <p:cNvPr id="6" name="TextBox 5"/>
            <p:cNvSpPr txBox="1"/>
            <p:nvPr/>
          </p:nvSpPr>
          <p:spPr>
            <a:xfrm>
              <a:off x="2419" y="3244334"/>
              <a:ext cx="6689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2016</a:t>
              </a:r>
            </a:p>
          </p:txBody>
        </p:sp>
        <p:sp>
          <p:nvSpPr>
            <p:cNvPr id="9" name="TextBox 8">
              <a:hlinkClick r:id="rId2" action="ppaction://hlinksldjump"/>
            </p:cNvPr>
            <p:cNvSpPr txBox="1"/>
            <p:nvPr/>
          </p:nvSpPr>
          <p:spPr>
            <a:xfrm>
              <a:off x="11451772" y="3244334"/>
              <a:ext cx="655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1">
                      <a:lumMod val="75000"/>
                    </a:schemeClr>
                  </a:solidFill>
                </a:rPr>
                <a:t>2022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3442" y="2941595"/>
              <a:ext cx="6689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>
                      <a:lumMod val="75000"/>
                    </a:schemeClr>
                  </a:solidFill>
                </a:rPr>
                <a:t>2017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763044" y="2941595"/>
              <a:ext cx="6689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>
                      <a:lumMod val="75000"/>
                    </a:schemeClr>
                  </a:solidFill>
                </a:rPr>
                <a:t>2018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966206" y="2941595"/>
              <a:ext cx="6689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>
                      <a:lumMod val="75000"/>
                    </a:schemeClr>
                  </a:solidFill>
                </a:rPr>
                <a:t>2019</a:t>
              </a: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671333" y="3252538"/>
              <a:ext cx="10780439" cy="184667"/>
              <a:chOff x="671333" y="3429000"/>
              <a:chExt cx="10780439" cy="184667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>
                <a:off x="671333" y="3613667"/>
                <a:ext cx="10780439" cy="0"/>
              </a:xfrm>
              <a:prstGeom prst="straightConnector1">
                <a:avLst/>
              </a:prstGeom>
              <a:ln w="762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7401323" y="3429000"/>
                <a:ext cx="0" cy="184667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9465670" y="3429000"/>
                <a:ext cx="0" cy="184667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3067909" y="3429000"/>
                <a:ext cx="0" cy="184667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976266" y="3429000"/>
                <a:ext cx="0" cy="184667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5296032" y="3429000"/>
                <a:ext cx="0" cy="184667"/>
              </a:xfrm>
              <a:prstGeom prst="line">
                <a:avLst/>
              </a:prstGeom>
              <a:ln w="635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TextBox 70"/>
            <p:cNvSpPr txBox="1"/>
            <p:nvPr/>
          </p:nvSpPr>
          <p:spPr>
            <a:xfrm>
              <a:off x="7086772" y="2941595"/>
              <a:ext cx="6689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>
                      <a:lumMod val="75000"/>
                    </a:schemeClr>
                  </a:solidFill>
                </a:rPr>
                <a:t>2020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9129679" y="2941595"/>
              <a:ext cx="6689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accent1">
                      <a:lumMod val="75000"/>
                    </a:schemeClr>
                  </a:solidFill>
                </a:rPr>
                <a:t>2021</a:t>
              </a:r>
            </a:p>
          </p:txBody>
        </p:sp>
      </p:grpSp>
      <p:sp>
        <p:nvSpPr>
          <p:cNvPr id="101" name="Title 100"/>
          <p:cNvSpPr>
            <a:spLocks noGrp="1"/>
          </p:cNvSpPr>
          <p:nvPr>
            <p:ph type="title"/>
          </p:nvPr>
        </p:nvSpPr>
        <p:spPr>
          <a:xfrm>
            <a:off x="3326130" y="140537"/>
            <a:ext cx="5474970" cy="431824"/>
          </a:xfrm>
        </p:spPr>
        <p:txBody>
          <a:bodyPr>
            <a:noAutofit/>
          </a:bodyPr>
          <a:lstStyle/>
          <a:p>
            <a:r>
              <a:rPr lang="en-GB" sz="4400" b="1" dirty="0">
                <a:solidFill>
                  <a:schemeClr val="accent1">
                    <a:lumMod val="75000"/>
                  </a:schemeClr>
                </a:solidFill>
              </a:rPr>
              <a:t>Timeline continued...</a:t>
            </a:r>
          </a:p>
        </p:txBody>
      </p:sp>
      <p:sp>
        <p:nvSpPr>
          <p:cNvPr id="49" name="Rectangle 48"/>
          <p:cNvSpPr/>
          <p:nvPr/>
        </p:nvSpPr>
        <p:spPr>
          <a:xfrm>
            <a:off x="11681253" y="6325499"/>
            <a:ext cx="478995" cy="445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ctangle 95"/>
          <p:cNvSpPr/>
          <p:nvPr/>
        </p:nvSpPr>
        <p:spPr>
          <a:xfrm>
            <a:off x="52406" y="6033399"/>
            <a:ext cx="478995" cy="445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B001392-E734-5B4B-8158-AE03BE194CBE}"/>
              </a:ext>
            </a:extLst>
          </p:cNvPr>
          <p:cNvGrpSpPr/>
          <p:nvPr/>
        </p:nvGrpSpPr>
        <p:grpSpPr>
          <a:xfrm>
            <a:off x="3270097" y="4404001"/>
            <a:ext cx="2846319" cy="646331"/>
            <a:chOff x="3170944" y="4218801"/>
            <a:chExt cx="2846319" cy="646331"/>
          </a:xfrm>
        </p:grpSpPr>
        <p:sp>
          <p:nvSpPr>
            <p:cNvPr id="33" name="Rectangle 32">
              <a:hlinkClick r:id="rId3" action="ppaction://hlinksldjump"/>
              <a:extLst>
                <a:ext uri="{FF2B5EF4-FFF2-40B4-BE49-F238E27FC236}">
                  <a16:creationId xmlns:a16="http://schemas.microsoft.com/office/drawing/2014/main" id="{F01FB507-831E-EE4F-BA9B-9BE040CE6F7B}"/>
                </a:ext>
              </a:extLst>
            </p:cNvPr>
            <p:cNvSpPr/>
            <p:nvPr/>
          </p:nvSpPr>
          <p:spPr>
            <a:xfrm>
              <a:off x="3170944" y="4218801"/>
              <a:ext cx="86927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dirty="0"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2018-04</a:t>
              </a:r>
            </a:p>
            <a:p>
              <a:pPr algn="ctr"/>
              <a:r>
                <a:rPr lang="en-GB" sz="1200" dirty="0" err="1"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AphTrainer</a:t>
              </a:r>
              <a:endParaRPr lang="en-GB" sz="1200" dirty="0"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algn="ctr"/>
              <a:r>
                <a:rPr lang="en-GB" sz="1200" dirty="0">
                  <a:hlinkClick r:id="rId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(LiveCode)</a:t>
              </a:r>
              <a:endParaRPr lang="en-GB" sz="1200" dirty="0"/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69B5919D-E057-BD48-82D5-5599B1ED533A}"/>
                </a:ext>
              </a:extLst>
            </p:cNvPr>
            <p:cNvCxnSpPr/>
            <p:nvPr/>
          </p:nvCxnSpPr>
          <p:spPr>
            <a:xfrm flipV="1">
              <a:off x="4116273" y="4554086"/>
              <a:ext cx="1900990" cy="6652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BA9179A-0656-4E4A-A0A3-3B77108B338C}"/>
              </a:ext>
            </a:extLst>
          </p:cNvPr>
          <p:cNvGrpSpPr/>
          <p:nvPr/>
        </p:nvGrpSpPr>
        <p:grpSpPr>
          <a:xfrm>
            <a:off x="636608" y="3767170"/>
            <a:ext cx="11470511" cy="646331"/>
            <a:chOff x="284064" y="3767170"/>
            <a:chExt cx="11470511" cy="646331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4C31FB1A-CA7C-A648-9651-F43D6842F098}"/>
                </a:ext>
              </a:extLst>
            </p:cNvPr>
            <p:cNvCxnSpPr>
              <a:cxnSpLocks/>
            </p:cNvCxnSpPr>
            <p:nvPr/>
          </p:nvCxnSpPr>
          <p:spPr>
            <a:xfrm>
              <a:off x="284064" y="4165933"/>
              <a:ext cx="11470511" cy="0"/>
            </a:xfrm>
            <a:prstGeom prst="straightConnector1">
              <a:avLst/>
            </a:prstGeom>
            <a:ln w="25400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>
              <a:hlinkClick r:id="rId3" action="ppaction://hlinksldjump"/>
              <a:extLst>
                <a:ext uri="{FF2B5EF4-FFF2-40B4-BE49-F238E27FC236}">
                  <a16:creationId xmlns:a16="http://schemas.microsoft.com/office/drawing/2014/main" id="{F70C1989-1EB1-4440-B04C-8554A03B8A78}"/>
                </a:ext>
              </a:extLst>
            </p:cNvPr>
            <p:cNvSpPr/>
            <p:nvPr/>
          </p:nvSpPr>
          <p:spPr>
            <a:xfrm>
              <a:off x="5278386" y="3767170"/>
              <a:ext cx="101976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dirty="0"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2000...</a:t>
              </a:r>
            </a:p>
            <a:p>
              <a:pPr algn="ctr"/>
              <a:r>
                <a:rPr lang="en-GB" sz="1200" dirty="0" err="1"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AssortedUtils</a:t>
              </a:r>
              <a:endParaRPr lang="en-GB" sz="1200" dirty="0"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algn="ctr"/>
              <a:r>
                <a:rPr lang="en-GB" sz="1200" dirty="0">
                  <a:hlinkClick r:id="rId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(LiveCode)</a:t>
              </a:r>
              <a:endParaRPr lang="en-GB" sz="12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5C168BB-0733-F24B-93FC-FA6D18F60D30}"/>
              </a:ext>
            </a:extLst>
          </p:cNvPr>
          <p:cNvGrpSpPr/>
          <p:nvPr/>
        </p:nvGrpSpPr>
        <p:grpSpPr>
          <a:xfrm>
            <a:off x="8734120" y="1410126"/>
            <a:ext cx="2770983" cy="646331"/>
            <a:chOff x="7478182" y="1443177"/>
            <a:chExt cx="2770983" cy="646331"/>
          </a:xfrm>
        </p:grpSpPr>
        <p:sp>
          <p:nvSpPr>
            <p:cNvPr id="44" name="Rectangle 43">
              <a:hlinkClick r:id="rId3" action="ppaction://hlinksldjump"/>
              <a:extLst>
                <a:ext uri="{FF2B5EF4-FFF2-40B4-BE49-F238E27FC236}">
                  <a16:creationId xmlns:a16="http://schemas.microsoft.com/office/drawing/2014/main" id="{E6DF50CF-E2D3-614A-A93F-6248BF6EF2CB}"/>
                </a:ext>
              </a:extLst>
            </p:cNvPr>
            <p:cNvSpPr/>
            <p:nvPr/>
          </p:nvSpPr>
          <p:spPr>
            <a:xfrm>
              <a:off x="7478182" y="1443177"/>
              <a:ext cx="85812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0000"/>
                  </a:solidFill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2020-10</a:t>
              </a:r>
            </a:p>
            <a:p>
              <a:pPr algn="ctr"/>
              <a:r>
                <a:rPr lang="en-GB" sz="1200" b="1" dirty="0" err="1">
                  <a:solidFill>
                    <a:srgbClr val="FF0000"/>
                  </a:solidFill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MeSyProg</a:t>
              </a:r>
              <a:endParaRPr lang="en-GB" sz="1200" b="1" dirty="0">
                <a:solidFill>
                  <a:srgbClr val="FF0000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algn="ctr"/>
              <a:r>
                <a:rPr lang="en-GB" sz="1200" b="1" dirty="0">
                  <a:solidFill>
                    <a:srgbClr val="FF0000"/>
                  </a:solidFill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(LiveCode)</a:t>
              </a:r>
              <a:endParaRPr lang="en-GB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1608E3C-501A-014C-87E2-0F272A11E17D}"/>
                </a:ext>
              </a:extLst>
            </p:cNvPr>
            <p:cNvCxnSpPr/>
            <p:nvPr/>
          </p:nvCxnSpPr>
          <p:spPr>
            <a:xfrm flipV="1">
              <a:off x="8348175" y="1782713"/>
              <a:ext cx="1900990" cy="6652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7078004-9B8F-7148-BAD9-F658A1E68BAD}"/>
              </a:ext>
            </a:extLst>
          </p:cNvPr>
          <p:cNvGrpSpPr/>
          <p:nvPr/>
        </p:nvGrpSpPr>
        <p:grpSpPr>
          <a:xfrm>
            <a:off x="8863634" y="2179470"/>
            <a:ext cx="1921891" cy="646331"/>
            <a:chOff x="7883121" y="2179470"/>
            <a:chExt cx="1921891" cy="646331"/>
          </a:xfrm>
        </p:grpSpPr>
        <p:sp>
          <p:nvSpPr>
            <p:cNvPr id="45" name="Rectangle 44">
              <a:hlinkClick r:id="rId3" action="ppaction://hlinksldjump"/>
              <a:extLst>
                <a:ext uri="{FF2B5EF4-FFF2-40B4-BE49-F238E27FC236}">
                  <a16:creationId xmlns:a16="http://schemas.microsoft.com/office/drawing/2014/main" id="{E16810FC-6C5C-D942-AEE7-99E97CB67F45}"/>
                </a:ext>
              </a:extLst>
            </p:cNvPr>
            <p:cNvSpPr/>
            <p:nvPr/>
          </p:nvSpPr>
          <p:spPr>
            <a:xfrm>
              <a:off x="7883121" y="2179470"/>
              <a:ext cx="144616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dirty="0"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2021-01</a:t>
              </a:r>
            </a:p>
            <a:p>
              <a:pPr algn="ctr"/>
              <a:r>
                <a:rPr lang="en-GB" sz="1200" dirty="0"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Cu3a </a:t>
              </a:r>
              <a:r>
                <a:rPr lang="en-GB" sz="1200" dirty="0" err="1"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EventBookings</a:t>
              </a:r>
              <a:endParaRPr lang="en-GB" sz="1200" dirty="0"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algn="ctr"/>
              <a:r>
                <a:rPr lang="en-GB" sz="1200" dirty="0"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(LiveCode)</a:t>
              </a:r>
              <a:endParaRPr lang="en-GB" sz="1200" dirty="0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3B8C80D3-A19D-204F-9767-F82943F1AB09}"/>
                </a:ext>
              </a:extLst>
            </p:cNvPr>
            <p:cNvCxnSpPr>
              <a:cxnSpLocks/>
            </p:cNvCxnSpPr>
            <p:nvPr/>
          </p:nvCxnSpPr>
          <p:spPr>
            <a:xfrm>
              <a:off x="9370908" y="2514643"/>
              <a:ext cx="434104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C83C18-6CE5-6C48-B6BA-76A0D9174143}"/>
              </a:ext>
            </a:extLst>
          </p:cNvPr>
          <p:cNvGrpSpPr/>
          <p:nvPr/>
        </p:nvGrpSpPr>
        <p:grpSpPr>
          <a:xfrm>
            <a:off x="1527626" y="4979403"/>
            <a:ext cx="3198410" cy="646331"/>
            <a:chOff x="1990340" y="4856571"/>
            <a:chExt cx="3198410" cy="646331"/>
          </a:xfrm>
        </p:grpSpPr>
        <p:sp>
          <p:nvSpPr>
            <p:cNvPr id="38" name="Rectangle 37">
              <a:hlinkClick r:id="rId3" action="ppaction://hlinksldjump"/>
              <a:extLst>
                <a:ext uri="{FF2B5EF4-FFF2-40B4-BE49-F238E27FC236}">
                  <a16:creationId xmlns:a16="http://schemas.microsoft.com/office/drawing/2014/main" id="{E7A6B566-8779-6A4E-9972-7B346FE11A64}"/>
                </a:ext>
              </a:extLst>
            </p:cNvPr>
            <p:cNvSpPr/>
            <p:nvPr/>
          </p:nvSpPr>
          <p:spPr>
            <a:xfrm>
              <a:off x="1990340" y="4856571"/>
              <a:ext cx="122334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0000"/>
                  </a:solidFill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2017-09</a:t>
              </a:r>
            </a:p>
            <a:p>
              <a:pPr algn="ctr"/>
              <a:r>
                <a:rPr lang="en-GB" sz="1200" b="1" dirty="0">
                  <a:solidFill>
                    <a:srgbClr val="FF0000"/>
                  </a:solidFill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ICP-MS </a:t>
              </a:r>
              <a:r>
                <a:rPr lang="en-GB" sz="1200" b="1" dirty="0" err="1">
                  <a:solidFill>
                    <a:srgbClr val="FF0000"/>
                  </a:solidFill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TuneSim</a:t>
              </a:r>
              <a:endParaRPr lang="en-GB" sz="1200" b="1" dirty="0">
                <a:solidFill>
                  <a:srgbClr val="FF0000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algn="ctr"/>
              <a:r>
                <a:rPr lang="en-GB" sz="1200" b="1" dirty="0">
                  <a:solidFill>
                    <a:srgbClr val="FF0000"/>
                  </a:solidFill>
                  <a:hlinkClick r:id="rId8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(LiveCode)</a:t>
              </a:r>
              <a:endParaRPr lang="en-GB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F5D52BFD-B321-F14C-9DFC-BEB1E97DC41F}"/>
                </a:ext>
              </a:extLst>
            </p:cNvPr>
            <p:cNvCxnSpPr/>
            <p:nvPr/>
          </p:nvCxnSpPr>
          <p:spPr>
            <a:xfrm flipV="1">
              <a:off x="3287760" y="5172236"/>
              <a:ext cx="1900990" cy="6652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E0599F0-3B3A-184A-A453-937FAAF0BDC5}"/>
              </a:ext>
            </a:extLst>
          </p:cNvPr>
          <p:cNvGrpSpPr/>
          <p:nvPr/>
        </p:nvGrpSpPr>
        <p:grpSpPr>
          <a:xfrm>
            <a:off x="4385694" y="1984836"/>
            <a:ext cx="2883413" cy="646331"/>
            <a:chOff x="4055184" y="1984836"/>
            <a:chExt cx="2883413" cy="646331"/>
          </a:xfrm>
        </p:grpSpPr>
        <p:sp>
          <p:nvSpPr>
            <p:cNvPr id="42" name="Rectangle 41">
              <a:hlinkClick r:id="rId3" action="ppaction://hlinksldjump"/>
              <a:extLst>
                <a:ext uri="{FF2B5EF4-FFF2-40B4-BE49-F238E27FC236}">
                  <a16:creationId xmlns:a16="http://schemas.microsoft.com/office/drawing/2014/main" id="{E870C1B3-EF4C-0B48-BC4E-BB9164C0C4E9}"/>
                </a:ext>
              </a:extLst>
            </p:cNvPr>
            <p:cNvSpPr/>
            <p:nvPr/>
          </p:nvSpPr>
          <p:spPr>
            <a:xfrm>
              <a:off x="4055184" y="1984836"/>
              <a:ext cx="93487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0000"/>
                  </a:solidFill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2018-10</a:t>
              </a:r>
            </a:p>
            <a:p>
              <a:pPr algn="ctr"/>
              <a:r>
                <a:rPr lang="en-GB" sz="1200" b="1" dirty="0" err="1">
                  <a:solidFill>
                    <a:srgbClr val="FF0000"/>
                  </a:solidFill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GridComms</a:t>
              </a:r>
              <a:endParaRPr lang="en-GB" sz="1200" b="1" dirty="0">
                <a:solidFill>
                  <a:srgbClr val="FF0000"/>
                </a:solidFill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algn="ctr"/>
              <a:r>
                <a:rPr lang="en-GB" sz="1200" b="1" dirty="0">
                  <a:solidFill>
                    <a:srgbClr val="FF0000"/>
                  </a:solidFill>
                  <a:hlinkClick r:id="rId9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(LiveCode)</a:t>
              </a:r>
              <a:endParaRPr lang="en-GB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C96B54BC-F1B3-D044-8CE5-1B49650FC30A}"/>
                </a:ext>
              </a:extLst>
            </p:cNvPr>
            <p:cNvCxnSpPr/>
            <p:nvPr/>
          </p:nvCxnSpPr>
          <p:spPr>
            <a:xfrm flipV="1">
              <a:off x="5037607" y="2306015"/>
              <a:ext cx="1900990" cy="6652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17955C1-1114-9142-96E1-9FBB0096AE28}"/>
              </a:ext>
            </a:extLst>
          </p:cNvPr>
          <p:cNvGrpSpPr/>
          <p:nvPr/>
        </p:nvGrpSpPr>
        <p:grpSpPr>
          <a:xfrm>
            <a:off x="4031129" y="930887"/>
            <a:ext cx="2784450" cy="646331"/>
            <a:chOff x="3766721" y="930887"/>
            <a:chExt cx="2784450" cy="646331"/>
          </a:xfrm>
        </p:grpSpPr>
        <p:sp>
          <p:nvSpPr>
            <p:cNvPr id="40" name="Rectangle 39">
              <a:hlinkClick r:id="rId3" action="ppaction://hlinksldjump"/>
              <a:extLst>
                <a:ext uri="{FF2B5EF4-FFF2-40B4-BE49-F238E27FC236}">
                  <a16:creationId xmlns:a16="http://schemas.microsoft.com/office/drawing/2014/main" id="{20F7DDD2-3014-D846-A650-71CCBB9B7275}"/>
                </a:ext>
              </a:extLst>
            </p:cNvPr>
            <p:cNvSpPr/>
            <p:nvPr/>
          </p:nvSpPr>
          <p:spPr>
            <a:xfrm>
              <a:off x="3766721" y="930887"/>
              <a:ext cx="85812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0000"/>
                  </a:solid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2018-08</a:t>
              </a:r>
            </a:p>
            <a:p>
              <a:pPr algn="ctr"/>
              <a:r>
                <a:rPr lang="en-GB" sz="1200" b="1" dirty="0">
                  <a:solidFill>
                    <a:srgbClr val="FF0000"/>
                  </a:solid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MyCoins</a:t>
              </a:r>
            </a:p>
            <a:p>
              <a:pPr algn="ctr"/>
              <a:r>
                <a:rPr lang="en-GB" sz="1200" b="1" dirty="0">
                  <a:solidFill>
                    <a:srgbClr val="FF0000"/>
                  </a:solidFill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(LiveCode)</a:t>
              </a:r>
              <a:endParaRPr lang="en-GB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74328ECE-335B-B846-912B-F902FD3D2F6F}"/>
                </a:ext>
              </a:extLst>
            </p:cNvPr>
            <p:cNvCxnSpPr/>
            <p:nvPr/>
          </p:nvCxnSpPr>
          <p:spPr>
            <a:xfrm flipV="1">
              <a:off x="4650181" y="1257576"/>
              <a:ext cx="1900990" cy="6652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DA6E6B6-7C31-9045-B7F0-D57D1D226A2A}"/>
              </a:ext>
            </a:extLst>
          </p:cNvPr>
          <p:cNvGrpSpPr/>
          <p:nvPr/>
        </p:nvGrpSpPr>
        <p:grpSpPr>
          <a:xfrm>
            <a:off x="3699492" y="5515749"/>
            <a:ext cx="2805777" cy="646331"/>
            <a:chOff x="3512203" y="5515749"/>
            <a:chExt cx="2805777" cy="646331"/>
          </a:xfrm>
        </p:grpSpPr>
        <p:sp>
          <p:nvSpPr>
            <p:cNvPr id="39" name="Rectangle 38">
              <a:hlinkClick r:id="rId3" action="ppaction://hlinksldjump"/>
              <a:extLst>
                <a:ext uri="{FF2B5EF4-FFF2-40B4-BE49-F238E27FC236}">
                  <a16:creationId xmlns:a16="http://schemas.microsoft.com/office/drawing/2014/main" id="{A3FCFF03-8D5D-B240-9253-8FBDA267B4B0}"/>
                </a:ext>
              </a:extLst>
            </p:cNvPr>
            <p:cNvSpPr/>
            <p:nvPr/>
          </p:nvSpPr>
          <p:spPr>
            <a:xfrm>
              <a:off x="3512203" y="5515749"/>
              <a:ext cx="84202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dirty="0"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2018-06</a:t>
              </a:r>
            </a:p>
            <a:p>
              <a:pPr algn="ctr"/>
              <a:r>
                <a:rPr lang="en-GB" sz="1200" dirty="0" err="1"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BingoBalls</a:t>
              </a:r>
              <a:endParaRPr lang="en-GB" sz="1200" dirty="0"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algn="ctr"/>
              <a:r>
                <a:rPr lang="en-GB" sz="1200" dirty="0"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(LiveCode)</a:t>
              </a:r>
              <a:endParaRPr lang="en-GB" sz="1200" dirty="0"/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FBD95896-B6C6-5D48-95FB-2CA8D6DA116A}"/>
                </a:ext>
              </a:extLst>
            </p:cNvPr>
            <p:cNvCxnSpPr/>
            <p:nvPr/>
          </p:nvCxnSpPr>
          <p:spPr>
            <a:xfrm flipV="1">
              <a:off x="4416990" y="5827739"/>
              <a:ext cx="1900990" cy="6652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5D27677-438E-A64A-80EE-C5A778AEF594}"/>
              </a:ext>
            </a:extLst>
          </p:cNvPr>
          <p:cNvGrpSpPr/>
          <p:nvPr/>
        </p:nvGrpSpPr>
        <p:grpSpPr>
          <a:xfrm>
            <a:off x="1150624" y="2405299"/>
            <a:ext cx="2337270" cy="646331"/>
            <a:chOff x="1227743" y="2372248"/>
            <a:chExt cx="2337270" cy="646331"/>
          </a:xfrm>
        </p:grpSpPr>
        <p:sp>
          <p:nvSpPr>
            <p:cNvPr id="29" name="Rectangle 28">
              <a:hlinkClick r:id="rId3" action="ppaction://hlinksldjump"/>
            </p:cNvPr>
            <p:cNvSpPr/>
            <p:nvPr/>
          </p:nvSpPr>
          <p:spPr>
            <a:xfrm>
              <a:off x="1227743" y="2372248"/>
              <a:ext cx="9748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dirty="0">
                  <a:hlinkClick r:id="rId12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2017-03</a:t>
              </a:r>
            </a:p>
            <a:p>
              <a:pPr algn="ctr"/>
              <a:r>
                <a:rPr lang="en-GB" sz="1200" dirty="0" err="1">
                  <a:hlinkClick r:id="rId12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ColourPicker</a:t>
              </a:r>
              <a:endParaRPr lang="en-GB" sz="1200" dirty="0"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algn="ctr"/>
              <a:r>
                <a:rPr lang="en-GB" sz="1200" dirty="0">
                  <a:hlinkClick r:id="rId12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(LiveCode)</a:t>
              </a:r>
              <a:endParaRPr lang="en-GB" sz="1200" dirty="0"/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C481DD62-E809-644D-803F-1EB65BD3FB40}"/>
                </a:ext>
              </a:extLst>
            </p:cNvPr>
            <p:cNvCxnSpPr>
              <a:cxnSpLocks/>
            </p:cNvCxnSpPr>
            <p:nvPr/>
          </p:nvCxnSpPr>
          <p:spPr>
            <a:xfrm>
              <a:off x="2236425" y="2719146"/>
              <a:ext cx="1328588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1B63FA-253A-8B48-9987-E25EC2BF1A67}"/>
              </a:ext>
            </a:extLst>
          </p:cNvPr>
          <p:cNvGrpSpPr/>
          <p:nvPr/>
        </p:nvGrpSpPr>
        <p:grpSpPr>
          <a:xfrm>
            <a:off x="9384208" y="4345630"/>
            <a:ext cx="1272376" cy="646331"/>
            <a:chOff x="8447763" y="4345630"/>
            <a:chExt cx="1272376" cy="646331"/>
          </a:xfrm>
        </p:grpSpPr>
        <p:sp>
          <p:nvSpPr>
            <p:cNvPr id="48" name="Rectangle 47">
              <a:hlinkClick r:id="rId3" action="ppaction://hlinksldjump"/>
              <a:extLst>
                <a:ext uri="{FF2B5EF4-FFF2-40B4-BE49-F238E27FC236}">
                  <a16:creationId xmlns:a16="http://schemas.microsoft.com/office/drawing/2014/main" id="{F2E0DDDF-465B-A042-ACAF-0FA4BB54047C}"/>
                </a:ext>
              </a:extLst>
            </p:cNvPr>
            <p:cNvSpPr/>
            <p:nvPr/>
          </p:nvSpPr>
          <p:spPr>
            <a:xfrm>
              <a:off x="8447763" y="4345630"/>
              <a:ext cx="84202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dirty="0">
                  <a:hlinkClick r:id="rId1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2021-03</a:t>
              </a:r>
            </a:p>
            <a:p>
              <a:pPr algn="ctr"/>
              <a:r>
                <a:rPr lang="en-GB" sz="1200" dirty="0" err="1">
                  <a:hlinkClick r:id="rId1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FastFind</a:t>
              </a:r>
              <a:endParaRPr lang="en-GB" sz="1200" dirty="0"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algn="ctr"/>
              <a:r>
                <a:rPr lang="en-GB" sz="1200" dirty="0">
                  <a:hlinkClick r:id="rId13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(LiveCode)</a:t>
              </a:r>
              <a:endParaRPr lang="en-GB" sz="1200" dirty="0"/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02E1D03B-143D-E34C-9C0D-7D4E3DE12375}"/>
                </a:ext>
              </a:extLst>
            </p:cNvPr>
            <p:cNvCxnSpPr>
              <a:cxnSpLocks/>
            </p:cNvCxnSpPr>
            <p:nvPr/>
          </p:nvCxnSpPr>
          <p:spPr>
            <a:xfrm>
              <a:off x="9286035" y="4689871"/>
              <a:ext cx="434104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31B358-EE3D-FB41-AAA0-C2FDFE4D50D1}"/>
              </a:ext>
            </a:extLst>
          </p:cNvPr>
          <p:cNvGrpSpPr/>
          <p:nvPr/>
        </p:nvGrpSpPr>
        <p:grpSpPr>
          <a:xfrm>
            <a:off x="9544755" y="774088"/>
            <a:ext cx="1626065" cy="646331"/>
            <a:chOff x="8285443" y="5163208"/>
            <a:chExt cx="1626065" cy="646331"/>
          </a:xfrm>
        </p:grpSpPr>
        <p:sp>
          <p:nvSpPr>
            <p:cNvPr id="47" name="Rectangle 46">
              <a:hlinkClick r:id="rId3" action="ppaction://hlinksldjump"/>
              <a:extLst>
                <a:ext uri="{FF2B5EF4-FFF2-40B4-BE49-F238E27FC236}">
                  <a16:creationId xmlns:a16="http://schemas.microsoft.com/office/drawing/2014/main" id="{BA5CFEF4-2274-4047-BD6A-3F6C520297EE}"/>
                </a:ext>
              </a:extLst>
            </p:cNvPr>
            <p:cNvSpPr/>
            <p:nvPr/>
          </p:nvSpPr>
          <p:spPr>
            <a:xfrm>
              <a:off x="8285443" y="5163208"/>
              <a:ext cx="116666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0000"/>
                  </a:solidFill>
                  <a:hlinkClick r:id="rId1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2021-04</a:t>
              </a:r>
            </a:p>
            <a:p>
              <a:pPr algn="ctr"/>
              <a:r>
                <a:rPr lang="en-GB" sz="1200" b="1" dirty="0">
                  <a:solidFill>
                    <a:srgbClr val="FF0000"/>
                  </a:solidFill>
                  <a:hlinkClick r:id="rId1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TowersOfHanoi</a:t>
              </a:r>
            </a:p>
            <a:p>
              <a:pPr algn="ctr"/>
              <a:r>
                <a:rPr lang="en-GB" sz="1200" b="1" dirty="0">
                  <a:solidFill>
                    <a:srgbClr val="FF0000"/>
                  </a:solidFill>
                  <a:hlinkClick r:id="rId1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(LiveCode)</a:t>
              </a:r>
              <a:endParaRPr lang="en-GB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3C97413D-5FBF-1048-8B56-29932A0AC258}"/>
                </a:ext>
              </a:extLst>
            </p:cNvPr>
            <p:cNvCxnSpPr>
              <a:cxnSpLocks/>
            </p:cNvCxnSpPr>
            <p:nvPr/>
          </p:nvCxnSpPr>
          <p:spPr>
            <a:xfrm>
              <a:off x="9477404" y="5485525"/>
              <a:ext cx="434104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1BD1437-3C4A-D245-8BC1-B898CA298A71}"/>
              </a:ext>
            </a:extLst>
          </p:cNvPr>
          <p:cNvGrpSpPr/>
          <p:nvPr/>
        </p:nvGrpSpPr>
        <p:grpSpPr>
          <a:xfrm>
            <a:off x="9320196" y="5315608"/>
            <a:ext cx="1625072" cy="646331"/>
            <a:chOff x="8286436" y="5163208"/>
            <a:chExt cx="1625072" cy="646331"/>
          </a:xfrm>
        </p:grpSpPr>
        <p:sp>
          <p:nvSpPr>
            <p:cNvPr id="67" name="Rectangle 66">
              <a:hlinkClick r:id="rId3" action="ppaction://hlinksldjump"/>
              <a:extLst>
                <a:ext uri="{FF2B5EF4-FFF2-40B4-BE49-F238E27FC236}">
                  <a16:creationId xmlns:a16="http://schemas.microsoft.com/office/drawing/2014/main" id="{2AF7B167-A8BD-2648-9224-F5206CE0D224}"/>
                </a:ext>
              </a:extLst>
            </p:cNvPr>
            <p:cNvSpPr/>
            <p:nvPr/>
          </p:nvSpPr>
          <p:spPr>
            <a:xfrm>
              <a:off x="8286436" y="5163208"/>
              <a:ext cx="116467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0000"/>
                  </a:solidFill>
                  <a:hlinkClick r:id="rId1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2021-03</a:t>
              </a:r>
            </a:p>
            <a:p>
              <a:pPr algn="ctr"/>
              <a:r>
                <a:rPr lang="en-GB" sz="1200" b="1" dirty="0" err="1">
                  <a:solidFill>
                    <a:srgbClr val="FF0000"/>
                  </a:solidFill>
                  <a:hlinkClick r:id="rId1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CalendarMaker</a:t>
              </a:r>
              <a:endParaRPr lang="en-GB" sz="1200" b="1" dirty="0">
                <a:solidFill>
                  <a:srgbClr val="FF0000"/>
                </a:solidFill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pPr algn="ctr"/>
              <a:r>
                <a:rPr lang="en-GB" sz="1200" b="1" dirty="0">
                  <a:solidFill>
                    <a:srgbClr val="FF0000"/>
                  </a:solidFill>
                  <a:hlinkClick r:id="rId1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(LiveCode)</a:t>
              </a:r>
              <a:endParaRPr lang="en-GB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DEFFB022-0425-C444-A0F8-353E994E1791}"/>
                </a:ext>
              </a:extLst>
            </p:cNvPr>
            <p:cNvCxnSpPr>
              <a:cxnSpLocks/>
            </p:cNvCxnSpPr>
            <p:nvPr/>
          </p:nvCxnSpPr>
          <p:spPr>
            <a:xfrm>
              <a:off x="9477404" y="5485525"/>
              <a:ext cx="434104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Right Arrow 69">
            <a:hlinkClick r:id="rId16" action="ppaction://hlinksldjump"/>
            <a:extLst>
              <a:ext uri="{FF2B5EF4-FFF2-40B4-BE49-F238E27FC236}">
                <a16:creationId xmlns:a16="http://schemas.microsoft.com/office/drawing/2014/main" id="{A9911AAE-D355-1947-9C04-6B90FC9CC770}"/>
              </a:ext>
            </a:extLst>
          </p:cNvPr>
          <p:cNvSpPr/>
          <p:nvPr/>
        </p:nvSpPr>
        <p:spPr>
          <a:xfrm>
            <a:off x="11718191" y="6336885"/>
            <a:ext cx="419100" cy="396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ight Arrow 71">
            <a:hlinkClick r:id="rId17" action="ppaction://hlinksldjump"/>
            <a:extLst>
              <a:ext uri="{FF2B5EF4-FFF2-40B4-BE49-F238E27FC236}">
                <a16:creationId xmlns:a16="http://schemas.microsoft.com/office/drawing/2014/main" id="{460BC5E5-B855-BE4D-AB5F-D8943C0B07A7}"/>
              </a:ext>
            </a:extLst>
          </p:cNvPr>
          <p:cNvSpPr/>
          <p:nvPr/>
        </p:nvSpPr>
        <p:spPr>
          <a:xfrm flipH="1">
            <a:off x="55686" y="6338839"/>
            <a:ext cx="419100" cy="396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F7AAD37-5E50-924B-BEBF-6B3B9046DB14}"/>
              </a:ext>
            </a:extLst>
          </p:cNvPr>
          <p:cNvGrpSpPr/>
          <p:nvPr/>
        </p:nvGrpSpPr>
        <p:grpSpPr>
          <a:xfrm>
            <a:off x="10338700" y="2865000"/>
            <a:ext cx="1853300" cy="646331"/>
            <a:chOff x="10338700" y="1491364"/>
            <a:chExt cx="1853300" cy="646331"/>
          </a:xfrm>
        </p:grpSpPr>
        <p:sp>
          <p:nvSpPr>
            <p:cNvPr id="75" name="Rectangle 74">
              <a:hlinkClick r:id="rId18" action="ppaction://hlinksldjump"/>
              <a:extLst>
                <a:ext uri="{FF2B5EF4-FFF2-40B4-BE49-F238E27FC236}">
                  <a16:creationId xmlns:a16="http://schemas.microsoft.com/office/drawing/2014/main" id="{C5CDD73D-8322-C94B-A0B6-5D68DB374C7C}"/>
                </a:ext>
              </a:extLst>
            </p:cNvPr>
            <p:cNvSpPr/>
            <p:nvPr/>
          </p:nvSpPr>
          <p:spPr>
            <a:xfrm>
              <a:off x="10338700" y="1491364"/>
              <a:ext cx="153824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200" b="1" dirty="0">
                  <a:solidFill>
                    <a:srgbClr val="FF0000"/>
                  </a:solidFill>
                </a:rPr>
                <a:t>2015-08 – current</a:t>
              </a:r>
            </a:p>
            <a:p>
              <a:pPr algn="ctr"/>
              <a:r>
                <a:rPr lang="en-GB" sz="1200" b="1" dirty="0">
                  <a:solidFill>
                    <a:srgbClr val="FF0000"/>
                  </a:solidFill>
                </a:rPr>
                <a:t>LA-ICP-MS </a:t>
              </a:r>
              <a:r>
                <a:rPr lang="en-GB" sz="1200" b="1" dirty="0" err="1">
                  <a:solidFill>
                    <a:srgbClr val="FF0000"/>
                  </a:solidFill>
                </a:rPr>
                <a:t>ImageTool</a:t>
              </a:r>
              <a:endParaRPr lang="en-GB" sz="1200" b="1" dirty="0">
                <a:solidFill>
                  <a:srgbClr val="FF0000"/>
                </a:solidFill>
              </a:endParaRPr>
            </a:p>
            <a:p>
              <a:pPr algn="ctr"/>
              <a:r>
                <a:rPr lang="en-GB" sz="1200" b="1" dirty="0">
                  <a:solidFill>
                    <a:srgbClr val="FF0000"/>
                  </a:solidFill>
                </a:rPr>
                <a:t>(LiveCode)</a:t>
              </a: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3A826619-0D41-B94C-B9E1-91DDA25DD1C2}"/>
                </a:ext>
              </a:extLst>
            </p:cNvPr>
            <p:cNvCxnSpPr/>
            <p:nvPr/>
          </p:nvCxnSpPr>
          <p:spPr>
            <a:xfrm>
              <a:off x="11814765" y="1825557"/>
              <a:ext cx="377235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Slide Number Placeholder 4">
            <a:extLst>
              <a:ext uri="{FF2B5EF4-FFF2-40B4-BE49-F238E27FC236}">
                <a16:creationId xmlns:a16="http://schemas.microsoft.com/office/drawing/2014/main" id="{2C7C29E3-7FF8-A54E-8B47-88D123580DC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20399" y="6424864"/>
            <a:ext cx="538745" cy="264528"/>
          </a:xfrm>
        </p:spPr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>
                <a:solidFill>
                  <a:schemeClr val="bg1">
                    <a:lumMod val="50000"/>
                  </a:schemeClr>
                </a:solidFill>
              </a:rPr>
              <a:pPr/>
              <a:t>4</a:t>
            </a:fld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BD853A9D-5D89-ED4D-ACCC-CA08B5E3A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4864"/>
            <a:ext cx="4114800" cy="264528"/>
          </a:xfrm>
        </p:spPr>
        <p:txBody>
          <a:bodyPr/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22+ Years of LiveCode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30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Towers of Hanoi (LiveCode, 2021-current)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928100" y="738020"/>
            <a:ext cx="3263899" cy="5309853"/>
          </a:xfrm>
        </p:spPr>
        <p:txBody>
          <a:bodyPr/>
          <a:lstStyle/>
          <a:p>
            <a:r>
              <a:rPr lang="en-GB" dirty="0"/>
              <a:t>Based on classic game</a:t>
            </a:r>
          </a:p>
          <a:p>
            <a:r>
              <a:rPr lang="en-GB" dirty="0"/>
              <a:t>Commonly used as example of programmed recursion</a:t>
            </a:r>
          </a:p>
          <a:p>
            <a:r>
              <a:rPr lang="en-GB" dirty="0"/>
              <a:t>In auto mode, computer plays game</a:t>
            </a:r>
          </a:p>
          <a:p>
            <a:r>
              <a:rPr lang="en-GB" dirty="0"/>
              <a:t>Includes interactive mode so user can play the game separately</a:t>
            </a:r>
          </a:p>
          <a:p>
            <a:r>
              <a:rPr lang="en-GB" dirty="0"/>
              <a:t>Available for Windows PC, Macintosh &amp; Linux Mint</a:t>
            </a:r>
          </a:p>
          <a:p>
            <a:r>
              <a:rPr lang="en-GB" dirty="0"/>
              <a:t>Available (by request) and free to use.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9AEDD473-C8AF-0D42-82F2-CB6C298AA4E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802938" y="6424613"/>
            <a:ext cx="538162" cy="265112"/>
          </a:xfrm>
        </p:spPr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>
                <a:solidFill>
                  <a:schemeClr val="bg1">
                    <a:lumMod val="50000"/>
                  </a:schemeClr>
                </a:solidFill>
              </a:rPr>
              <a:pPr/>
              <a:t>40</a:t>
            </a:fld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66E409-0868-1C42-BA91-4452046F1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03" y="697405"/>
            <a:ext cx="8748549" cy="498691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F5908-8407-C14C-B513-20E268219DB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38200" y="6407150"/>
            <a:ext cx="2743200" cy="365125"/>
          </a:xfrm>
        </p:spPr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A81BD-33D2-DC46-BB42-C15305165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4864"/>
            <a:ext cx="4114800" cy="382336"/>
          </a:xfrm>
        </p:spPr>
        <p:txBody>
          <a:bodyPr/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22+ Years of LiveCode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Action Button: Return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3043383-ABC8-1A4C-B7D5-12AD88D2B5D2}"/>
              </a:ext>
            </a:extLst>
          </p:cNvPr>
          <p:cNvSpPr/>
          <p:nvPr/>
        </p:nvSpPr>
        <p:spPr>
          <a:xfrm>
            <a:off x="147781" y="6350577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81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70C0"/>
                </a:solidFill>
              </a:rPr>
              <a:t>Assorted Utilities (LiveCode, 2000-current)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743457" y="594912"/>
            <a:ext cx="8680704" cy="5696802"/>
          </a:xfrm>
        </p:spPr>
        <p:txBody>
          <a:bodyPr>
            <a:normAutofit/>
          </a:bodyPr>
          <a:lstStyle/>
          <a:p>
            <a:r>
              <a:rPr lang="en-GB" sz="3200" dirty="0"/>
              <a:t>LiveCode is often used for a variety of small utilities, focussed on some simple requirement that’s needed for a brief period and then discarded afterwards:</a:t>
            </a:r>
          </a:p>
          <a:p>
            <a:pPr lvl="1"/>
            <a:r>
              <a:rPr lang="en-GB" sz="3000" dirty="0"/>
              <a:t>Variety of mini and partial apps, often run within IDE, not made into standalone apps</a:t>
            </a:r>
          </a:p>
          <a:p>
            <a:pPr lvl="1"/>
            <a:r>
              <a:rPr lang="en-GB" sz="3000" dirty="0"/>
              <a:t>Mainly concerned with data capture, conversion, manipulation, and aggregation</a:t>
            </a:r>
          </a:p>
          <a:p>
            <a:pPr lvl="1"/>
            <a:r>
              <a:rPr lang="en-GB" sz="3000" dirty="0"/>
              <a:t>Minimal / basic user interfaces</a:t>
            </a:r>
          </a:p>
          <a:p>
            <a:pPr lvl="1"/>
            <a:r>
              <a:rPr lang="en-GB" sz="3000" dirty="0"/>
              <a:t>Single platform, typically Mac only</a:t>
            </a:r>
          </a:p>
          <a:p>
            <a:pPr lvl="1"/>
            <a:r>
              <a:rPr lang="en-GB" sz="3000" dirty="0"/>
              <a:t>Almost throw-away</a:t>
            </a:r>
          </a:p>
          <a:p>
            <a:pPr lvl="1"/>
            <a:r>
              <a:rPr lang="en-GB" sz="3000" dirty="0"/>
              <a:t>Library collections, reusable code fragments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62F09-620F-7946-838C-C133D2418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12164"/>
            <a:ext cx="4114800" cy="264528"/>
          </a:xfrm>
        </p:spPr>
        <p:txBody>
          <a:bodyPr/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22+ Years of LiveCode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2BE4DEF-777E-CF4F-B40F-631EF0B8CD2E}"/>
              </a:ext>
            </a:extLst>
          </p:cNvPr>
          <p:cNvSpPr txBox="1">
            <a:spLocks/>
          </p:cNvSpPr>
          <p:nvPr/>
        </p:nvSpPr>
        <p:spPr>
          <a:xfrm>
            <a:off x="838200" y="64071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i="1">
                <a:solidFill>
                  <a:schemeClr val="bg1">
                    <a:lumMod val="50000"/>
                  </a:schemeClr>
                </a:solidFill>
              </a:rPr>
              <a:t>©2016-21, Peter Reid</a:t>
            </a:r>
            <a:endParaRPr lang="en-GB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07FFDAB-E3AE-084B-8424-3E49504D0884}"/>
              </a:ext>
            </a:extLst>
          </p:cNvPr>
          <p:cNvSpPr txBox="1">
            <a:spLocks/>
          </p:cNvSpPr>
          <p:nvPr/>
        </p:nvSpPr>
        <p:spPr>
          <a:xfrm>
            <a:off x="11006138" y="6411913"/>
            <a:ext cx="538162" cy="2651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37CA4C-F416-F946-8003-6F8CE952DCAB}" type="slidenum">
              <a:rPr lang="en-GB" sz="1200" smtClean="0">
                <a:solidFill>
                  <a:schemeClr val="bg1">
                    <a:lumMod val="50000"/>
                  </a:schemeClr>
                </a:solidFill>
              </a:rPr>
              <a:pPr/>
              <a:t>41</a:t>
            </a:fld>
            <a:endParaRPr lang="en-GB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Action Button: Return 1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6914CFFD-33F2-4943-88F8-7B5B4B03ECBB}"/>
              </a:ext>
            </a:extLst>
          </p:cNvPr>
          <p:cNvSpPr/>
          <p:nvPr/>
        </p:nvSpPr>
        <p:spPr>
          <a:xfrm>
            <a:off x="11633200" y="6350000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Action Button: Return 8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95DA49D-AF64-E948-B5D4-FCEBBEB20FD7}"/>
              </a:ext>
            </a:extLst>
          </p:cNvPr>
          <p:cNvSpPr/>
          <p:nvPr/>
        </p:nvSpPr>
        <p:spPr>
          <a:xfrm>
            <a:off x="147781" y="6350577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416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29000"/>
            <a:ext cx="9144000" cy="1388555"/>
          </a:xfrm>
        </p:spPr>
        <p:txBody>
          <a:bodyPr>
            <a:noAutofit/>
          </a:bodyPr>
          <a:lstStyle/>
          <a:p>
            <a:r>
              <a:rPr lang="en-GB" sz="4400" dirty="0"/>
              <a:t>the Answer to Life, the Universe and </a:t>
            </a:r>
            <a:r>
              <a:rPr lang="en-GB" sz="4400" b="1" dirty="0"/>
              <a:t>EVERYTHING</a:t>
            </a:r>
            <a:r>
              <a:rPr lang="en-GB" sz="4400" dirty="0"/>
              <a:t>*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773238"/>
            <a:ext cx="9144000" cy="1655762"/>
          </a:xfrm>
        </p:spPr>
        <p:txBody>
          <a:bodyPr/>
          <a:lstStyle/>
          <a:p>
            <a:r>
              <a:rPr lang="en-GB" sz="11500" dirty="0">
                <a:solidFill>
                  <a:schemeClr val="accent5"/>
                </a:solidFill>
              </a:rPr>
              <a:t>LiveCode</a:t>
            </a:r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E32DA7-3722-8146-8F6B-6422CB9CB6D0}"/>
              </a:ext>
            </a:extLst>
          </p:cNvPr>
          <p:cNvSpPr/>
          <p:nvPr/>
        </p:nvSpPr>
        <p:spPr>
          <a:xfrm>
            <a:off x="4789392" y="830318"/>
            <a:ext cx="26132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/>
              <a:t>Slide 42!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88C4BC-D0FD-ED45-AACA-F667A941B512}"/>
              </a:ext>
            </a:extLst>
          </p:cNvPr>
          <p:cNvSpPr/>
          <p:nvPr/>
        </p:nvSpPr>
        <p:spPr>
          <a:xfrm>
            <a:off x="3105758" y="5060942"/>
            <a:ext cx="5980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accent5"/>
                </a:solidFill>
              </a:rPr>
              <a:t>well maybe not EVERYTHING, but close!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3085A8-1024-6847-AD21-F633F9B88571}"/>
              </a:ext>
            </a:extLst>
          </p:cNvPr>
          <p:cNvSpPr/>
          <p:nvPr/>
        </p:nvSpPr>
        <p:spPr>
          <a:xfrm>
            <a:off x="3047996" y="605678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i="1" dirty="0">
                <a:solidFill>
                  <a:srgbClr val="878787"/>
                </a:solidFill>
                <a:latin typeface="Calibri" panose="020F0502020204030204" pitchFamily="34" charset="0"/>
              </a:rPr>
              <a:t>* The Hitchhiker’s Guide to the Galaxy, Douglas Adams, 1978 </a:t>
            </a:r>
            <a:endParaRPr lang="en-GB" dirty="0">
              <a:effectLst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C8AE9E-0B6D-E642-81EB-E315E2B75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69050"/>
            <a:ext cx="2743200" cy="365125"/>
          </a:xfrm>
        </p:spPr>
        <p:txBody>
          <a:bodyPr/>
          <a:lstStyle/>
          <a:p>
            <a:fld id="{0E37CA4C-F416-F946-8003-6F8CE952DCAB}" type="slidenum">
              <a:rPr lang="en-GB" smtClean="0"/>
              <a:t>42</a:t>
            </a:fld>
            <a:endParaRPr lang="en-GB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6D61BCA7-EF94-6644-860A-13804978E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474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400" dirty="0"/>
              <a:t>Summary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963540" y="652978"/>
            <a:ext cx="10268207" cy="5309853"/>
          </a:xfrm>
        </p:spPr>
        <p:txBody>
          <a:bodyPr>
            <a:noAutofit/>
          </a:bodyPr>
          <a:lstStyle/>
          <a:p>
            <a:r>
              <a:rPr lang="en-GB" sz="2800" dirty="0"/>
              <a:t>LiveCode (Revolution, MetaCard) effective for wide range of uses</a:t>
            </a:r>
          </a:p>
          <a:p>
            <a:r>
              <a:rPr lang="en-GB" sz="2800" dirty="0"/>
              <a:t>Developing in LiveCode is very quick</a:t>
            </a:r>
          </a:p>
          <a:p>
            <a:r>
              <a:rPr lang="en-GB" sz="2800" dirty="0"/>
              <a:t>LiveCode is rewarding to use, both in terms of 🏧 and 😀</a:t>
            </a:r>
          </a:p>
          <a:p>
            <a:r>
              <a:rPr lang="en-GB" sz="2800" dirty="0"/>
              <a:t>Old code can be reactivated and updated</a:t>
            </a:r>
          </a:p>
          <a:p>
            <a:r>
              <a:rPr lang="en-GB" sz="2800" dirty="0"/>
              <a:t>LiveCode stands the test of time!</a:t>
            </a:r>
          </a:p>
          <a:p>
            <a:r>
              <a:rPr lang="en-GB" sz="2800" dirty="0"/>
              <a:t>Is it “perfect”?</a:t>
            </a:r>
          </a:p>
          <a:p>
            <a:pPr lvl="1"/>
            <a:r>
              <a:rPr lang="en-GB" sz="2400" dirty="0"/>
              <a:t>no, as they say “</a:t>
            </a:r>
            <a:r>
              <a:rPr lang="en-GB" sz="2400" dirty="0" err="1"/>
              <a:t>Pobody’s</a:t>
            </a:r>
            <a:r>
              <a:rPr lang="en-GB" sz="2400" dirty="0"/>
              <a:t> </a:t>
            </a:r>
            <a:r>
              <a:rPr lang="en-GB" sz="2400" dirty="0" err="1"/>
              <a:t>Nerfect</a:t>
            </a:r>
            <a:r>
              <a:rPr lang="en-GB" sz="2400" dirty="0"/>
              <a:t>!”</a:t>
            </a:r>
          </a:p>
          <a:p>
            <a:pPr lvl="1"/>
            <a:r>
              <a:rPr lang="en-GB" sz="2400" dirty="0"/>
              <a:t>but it’s highly usable &amp; getting better over time!</a:t>
            </a:r>
          </a:p>
          <a:p>
            <a:endParaRPr lang="en-GB" sz="2800" dirty="0"/>
          </a:p>
          <a:p>
            <a:r>
              <a:rPr lang="en-GB" sz="2800" dirty="0"/>
              <a:t>18 years and counting.......................................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572FD0D-ED99-F241-89C0-D9D8A012CE36}"/>
              </a:ext>
            </a:extLst>
          </p:cNvPr>
          <p:cNvGrpSpPr/>
          <p:nvPr/>
        </p:nvGrpSpPr>
        <p:grpSpPr>
          <a:xfrm>
            <a:off x="1249680" y="5084064"/>
            <a:ext cx="457200" cy="384048"/>
            <a:chOff x="1249680" y="5084064"/>
            <a:chExt cx="457200" cy="384048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E5F95CD-B1B9-6644-BA7E-EE2BD347A2A7}"/>
                </a:ext>
              </a:extLst>
            </p:cNvPr>
            <p:cNvCxnSpPr/>
            <p:nvPr/>
          </p:nvCxnSpPr>
          <p:spPr>
            <a:xfrm flipV="1">
              <a:off x="1255776" y="5084064"/>
              <a:ext cx="451104" cy="377952"/>
            </a:xfrm>
            <a:prstGeom prst="line">
              <a:avLst/>
            </a:prstGeom>
            <a:ln w="76200">
              <a:solidFill>
                <a:srgbClr val="FF2600">
                  <a:alpha val="57000"/>
                </a:srgb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1B42693-DF03-8845-8483-FAD91D48BD7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49680" y="5090160"/>
              <a:ext cx="451104" cy="377952"/>
            </a:xfrm>
            <a:prstGeom prst="line">
              <a:avLst/>
            </a:prstGeom>
            <a:ln w="76200">
              <a:solidFill>
                <a:srgbClr val="FF2600">
                  <a:alpha val="57000"/>
                </a:srgb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F920A34-B15F-B140-9B73-D35137F6B801}"/>
              </a:ext>
            </a:extLst>
          </p:cNvPr>
          <p:cNvSpPr txBox="1"/>
          <p:nvPr/>
        </p:nvSpPr>
        <p:spPr>
          <a:xfrm>
            <a:off x="1816608" y="5486400"/>
            <a:ext cx="4779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22 years and </a:t>
            </a:r>
            <a:r>
              <a:rPr lang="en-GB" sz="2800" b="1" dirty="0">
                <a:solidFill>
                  <a:srgbClr val="FF0000"/>
                </a:solidFill>
              </a:rPr>
              <a:t>still</a:t>
            </a:r>
            <a:r>
              <a:rPr lang="en-GB" sz="2800" dirty="0">
                <a:solidFill>
                  <a:srgbClr val="FF0000"/>
                </a:solidFill>
              </a:rPr>
              <a:t> counting.........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761612-6C62-CF4B-8D02-1335F98092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6803" y="3078879"/>
            <a:ext cx="3111500" cy="3359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00DFF3-4DBF-0846-BCA0-23E33512A2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549" y="3610659"/>
            <a:ext cx="2178050" cy="2260600"/>
          </a:xfrm>
          <a:prstGeom prst="rect">
            <a:avLst/>
          </a:prstGeom>
        </p:spPr>
      </p:pic>
      <p:pic>
        <p:nvPicPr>
          <p:cNvPr id="11" name="Graphic 10" descr="Badge 5 with solid fill">
            <a:extLst>
              <a:ext uri="{FF2B5EF4-FFF2-40B4-BE49-F238E27FC236}">
                <a16:creationId xmlns:a16="http://schemas.microsoft.com/office/drawing/2014/main" id="{DA3A2BFC-B5BC-6147-B8F8-1ACF21D1D3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34800" y="0"/>
            <a:ext cx="457200" cy="457200"/>
          </a:xfrm>
          <a:prstGeom prst="rect">
            <a:avLst/>
          </a:prstGeom>
        </p:spPr>
      </p:pic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4393B20E-DDA9-0F4D-9EC0-3CE3E0E95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schemeClr val="bg1">
                    <a:lumMod val="65000"/>
                  </a:schemeClr>
                </a:solidFill>
              </a:rPr>
              <a:t>22+ Years of LiveCode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1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482" y="3154882"/>
            <a:ext cx="4855260" cy="548235"/>
          </a:xfrm>
        </p:spPr>
        <p:txBody>
          <a:bodyPr>
            <a:noAutofit/>
          </a:bodyPr>
          <a:lstStyle/>
          <a:p>
            <a:r>
              <a:rPr lang="en-GB" sz="4400" dirty="0"/>
              <a:t>The End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483" y="234428"/>
            <a:ext cx="43342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hlinkClick r:id="rId2"/>
              </a:rPr>
              <a:t>http://www.reid-it.co.uk/downloads/downlc.htm</a:t>
            </a:r>
            <a:endParaRPr lang="en-GB" sz="1600" dirty="0"/>
          </a:p>
          <a:p>
            <a:endParaRPr lang="en-GB" sz="1600" dirty="0"/>
          </a:p>
          <a:p>
            <a:r>
              <a:rPr lang="en-GB" sz="1600" dirty="0">
                <a:hlinkClick r:id="rId3"/>
              </a:rPr>
              <a:t>http://</a:t>
            </a:r>
            <a:r>
              <a:rPr lang="en-GB" sz="1600" dirty="0" err="1">
                <a:hlinkClick r:id="rId3"/>
              </a:rPr>
              <a:t>tinyurl.com</a:t>
            </a:r>
            <a:r>
              <a:rPr lang="en-GB" sz="1600" dirty="0">
                <a:hlinkClick r:id="rId3"/>
              </a:rPr>
              <a:t>/zelqb6j</a:t>
            </a:r>
            <a:endParaRPr lang="en-GB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171365-1C00-4E42-88EB-56EB1DBBAB54}"/>
              </a:ext>
            </a:extLst>
          </p:cNvPr>
          <p:cNvSpPr/>
          <p:nvPr/>
        </p:nvSpPr>
        <p:spPr>
          <a:xfrm>
            <a:off x="5532120" y="102870"/>
            <a:ext cx="6526530" cy="66065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0673A2-0743-5B45-A544-A02C08FAE8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450" y="108784"/>
            <a:ext cx="6536563" cy="6584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650"/>
          </a:effectLst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F5F1AD5-71DD-6B49-9DED-4C303278CB1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75999" y="6272464"/>
            <a:ext cx="538745" cy="264528"/>
          </a:xfrm>
        </p:spPr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/>
              <a:pPr/>
              <a:t>44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675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A6D885C-F8B2-E344-8413-1ECD3BE8C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834" y="995393"/>
            <a:ext cx="11237490" cy="605534"/>
          </a:xfrm>
        </p:spPr>
        <p:txBody>
          <a:bodyPr>
            <a:noAutofit/>
          </a:bodyPr>
          <a:lstStyle/>
          <a:p>
            <a:r>
              <a:rPr lang="en-GB" sz="4400" dirty="0"/>
              <a:t>LiveCode Project Summaries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D3434F3-E375-5641-ABB2-70871668C183}"/>
              </a:ext>
            </a:extLst>
          </p:cNvPr>
          <p:cNvGrpSpPr/>
          <p:nvPr/>
        </p:nvGrpSpPr>
        <p:grpSpPr>
          <a:xfrm>
            <a:off x="6805916" y="3663943"/>
            <a:ext cx="2558005" cy="1924684"/>
            <a:chOff x="6701742" y="3141663"/>
            <a:chExt cx="2558005" cy="1924684"/>
          </a:xfrm>
        </p:grpSpPr>
        <p:pic>
          <p:nvPicPr>
            <p:cNvPr id="13" name="Graphic 12" descr="Stopwatch 75% with solid fill">
              <a:hlinkClick r:id="rId2" action="ppaction://hlinksldjump"/>
              <a:extLst>
                <a:ext uri="{FF2B5EF4-FFF2-40B4-BE49-F238E27FC236}">
                  <a16:creationId xmlns:a16="http://schemas.microsoft.com/office/drawing/2014/main" id="{50C5BF1F-6CCA-C341-81F3-2B1E9A4EE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01855" y="4151947"/>
              <a:ext cx="914400" cy="9144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59F67BD-5F37-4141-8DC5-05E07B58B4FD}"/>
                </a:ext>
              </a:extLst>
            </p:cNvPr>
            <p:cNvSpPr txBox="1"/>
            <p:nvPr/>
          </p:nvSpPr>
          <p:spPr>
            <a:xfrm>
              <a:off x="6701742" y="3141663"/>
              <a:ext cx="25580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/>
                <a:t>Timeline</a:t>
              </a:r>
            </a:p>
            <a:p>
              <a:pPr algn="ctr"/>
              <a:r>
                <a:rPr lang="en-GB" sz="2800" dirty="0"/>
                <a:t>2017 - 2022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0CEB63-D633-2F4C-8776-85D425345574}"/>
              </a:ext>
            </a:extLst>
          </p:cNvPr>
          <p:cNvGrpSpPr/>
          <p:nvPr/>
        </p:nvGrpSpPr>
        <p:grpSpPr>
          <a:xfrm>
            <a:off x="2837732" y="3663943"/>
            <a:ext cx="2558005" cy="1936731"/>
            <a:chOff x="2733558" y="3141663"/>
            <a:chExt cx="2558005" cy="1936731"/>
          </a:xfrm>
        </p:grpSpPr>
        <p:pic>
          <p:nvPicPr>
            <p:cNvPr id="11" name="Graphic 10" descr="Stopwatch 50% with solid fill">
              <a:hlinkClick r:id="rId5" action="ppaction://hlinksldjump"/>
              <a:extLst>
                <a:ext uri="{FF2B5EF4-FFF2-40B4-BE49-F238E27FC236}">
                  <a16:creationId xmlns:a16="http://schemas.microsoft.com/office/drawing/2014/main" id="{D18317B6-D95B-9E48-98B8-2B007D237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532208" y="4163994"/>
              <a:ext cx="914400" cy="914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DA2C46A-E0B2-1F43-8322-0AFF38C4F5A8}"/>
                </a:ext>
              </a:extLst>
            </p:cNvPr>
            <p:cNvSpPr txBox="1"/>
            <p:nvPr/>
          </p:nvSpPr>
          <p:spPr>
            <a:xfrm>
              <a:off x="2733558" y="3141663"/>
              <a:ext cx="25580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/>
                <a:t>Timeline</a:t>
              </a:r>
            </a:p>
            <a:p>
              <a:pPr algn="ctr"/>
              <a:r>
                <a:rPr lang="en-GB" sz="2800" dirty="0"/>
                <a:t>1998 - 2016</a:t>
              </a: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D1FBC76E-22C1-5E4B-89D9-B56037484AC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80532"/>
            <a:ext cx="12192000" cy="623722"/>
          </a:xfrm>
          <a:prstGeom prst="rect">
            <a:avLst/>
          </a:prstGeom>
        </p:spPr>
      </p:pic>
      <p:sp>
        <p:nvSpPr>
          <p:cNvPr id="62" name="Date Placeholder 61">
            <a:extLst>
              <a:ext uri="{FF2B5EF4-FFF2-40B4-BE49-F238E27FC236}">
                <a16:creationId xmlns:a16="http://schemas.microsoft.com/office/drawing/2014/main" id="{1A30F53C-FC94-524C-8936-58C79DD8B79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38200" y="6369050"/>
            <a:ext cx="2743200" cy="365125"/>
          </a:xfrm>
        </p:spPr>
        <p:txBody>
          <a:bodyPr/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©2016-21, Peter Reid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Slide Number Placeholder 62">
            <a:extLst>
              <a:ext uri="{FF2B5EF4-FFF2-40B4-BE49-F238E27FC236}">
                <a16:creationId xmlns:a16="http://schemas.microsoft.com/office/drawing/2014/main" id="{B01E2E09-7548-024C-9DD9-3221154B8E2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E37CA4C-F416-F946-8003-6F8CE952DCAB}" type="slidenum">
              <a:rPr lang="en-GB" smtClean="0">
                <a:solidFill>
                  <a:schemeClr val="bg1">
                    <a:lumMod val="50000"/>
                  </a:schemeClr>
                </a:solidFill>
              </a:rPr>
              <a:t>5</a:t>
            </a:fld>
            <a:endParaRPr lang="en-GB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4" name="Footer Placeholder 63">
            <a:extLst>
              <a:ext uri="{FF2B5EF4-FFF2-40B4-BE49-F238E27FC236}">
                <a16:creationId xmlns:a16="http://schemas.microsoft.com/office/drawing/2014/main" id="{30394F56-5574-DE4C-85DD-EEC3142D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74064"/>
            <a:ext cx="4114800" cy="382336"/>
          </a:xfrm>
        </p:spPr>
        <p:txBody>
          <a:bodyPr/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22+ Years of LiveCode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Action Button: Return 1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976B828-9C8D-E64E-AB04-1A5B6DC2F7F2}"/>
              </a:ext>
            </a:extLst>
          </p:cNvPr>
          <p:cNvSpPr/>
          <p:nvPr/>
        </p:nvSpPr>
        <p:spPr>
          <a:xfrm>
            <a:off x="109681" y="6350000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ight Arrow 16">
            <a:hlinkClick r:id="rId9" action="ppaction://hlinksldjump"/>
            <a:extLst>
              <a:ext uri="{FF2B5EF4-FFF2-40B4-BE49-F238E27FC236}">
                <a16:creationId xmlns:a16="http://schemas.microsoft.com/office/drawing/2014/main" id="{93D26F23-659C-4F4E-A039-483756747AD1}"/>
              </a:ext>
            </a:extLst>
          </p:cNvPr>
          <p:cNvSpPr/>
          <p:nvPr/>
        </p:nvSpPr>
        <p:spPr>
          <a:xfrm>
            <a:off x="11697410" y="3094921"/>
            <a:ext cx="419100" cy="396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00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NHSnet</a:t>
            </a:r>
            <a:r>
              <a:rPr lang="en-GB" dirty="0">
                <a:solidFill>
                  <a:srgbClr val="FF0000"/>
                </a:solidFill>
              </a:rPr>
              <a:t> (MetaCard, 1998)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8614610" y="738020"/>
            <a:ext cx="3463089" cy="5309853"/>
          </a:xfrm>
        </p:spPr>
        <p:txBody>
          <a:bodyPr>
            <a:normAutofit/>
          </a:bodyPr>
          <a:lstStyle/>
          <a:p>
            <a:r>
              <a:rPr lang="en-GB" sz="2400" dirty="0"/>
              <a:t>Toe in the water</a:t>
            </a:r>
          </a:p>
          <a:p>
            <a:r>
              <a:rPr lang="en-GB" sz="2400" dirty="0"/>
              <a:t>Coming from </a:t>
            </a:r>
            <a:r>
              <a:rPr lang="en-GB" sz="2400" dirty="0" err="1"/>
              <a:t>SuperCard</a:t>
            </a:r>
            <a:endParaRPr lang="en-GB" sz="2400" dirty="0"/>
          </a:p>
          <a:p>
            <a:pPr lvl="1"/>
            <a:r>
              <a:rPr lang="en-GB" sz="2000" dirty="0"/>
              <a:t>Mac-only</a:t>
            </a:r>
          </a:p>
          <a:p>
            <a:pPr lvl="1"/>
            <a:r>
              <a:rPr lang="en-GB" sz="2000" dirty="0"/>
              <a:t>Uncertain future</a:t>
            </a:r>
          </a:p>
          <a:p>
            <a:r>
              <a:rPr lang="en-GB" sz="2400" dirty="0"/>
              <a:t>Partial build in MetaCard</a:t>
            </a:r>
          </a:p>
          <a:p>
            <a:pPr lvl="1"/>
            <a:r>
              <a:rPr lang="en-GB" sz="2000" dirty="0"/>
              <a:t>incomplete but...</a:t>
            </a:r>
          </a:p>
          <a:p>
            <a:pPr lvl="1"/>
            <a:r>
              <a:rPr lang="en-GB" sz="2000" dirty="0"/>
              <a:t>...proof of concept</a:t>
            </a:r>
          </a:p>
          <a:p>
            <a:r>
              <a:rPr lang="en-GB" sz="2400" dirty="0"/>
              <a:t>Had to await Mac support</a:t>
            </a:r>
          </a:p>
          <a:p>
            <a:pPr lvl="1"/>
            <a:r>
              <a:rPr lang="en-GB" sz="2000" dirty="0"/>
              <a:t>Mac support Oct 1998</a:t>
            </a:r>
          </a:p>
          <a:p>
            <a:r>
              <a:rPr lang="en-GB" sz="2400" dirty="0"/>
              <a:t>and the funds for a MetaCard licence</a:t>
            </a:r>
          </a:p>
          <a:p>
            <a:pPr lvl="1"/>
            <a:r>
              <a:rPr lang="en-GB" sz="2000" dirty="0"/>
              <a:t>$995 + $300pa!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C6317C-FB20-E147-9D56-55D1B1EF9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99" y="692150"/>
            <a:ext cx="8051800" cy="547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6D85D2-4FE6-EA41-83B9-EE0276039AA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C4CD5A8-0624-154B-9348-6E8C7260B0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37CA4C-F416-F946-8003-6F8CE952DCAB}" type="slidenum">
              <a:rPr lang="en-GB" smtClean="0"/>
              <a:t>6</a:t>
            </a:fld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66DE91D-7637-6A48-B2D3-D83D5328B91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22+ Years of LiveCode</a:t>
            </a:r>
            <a:endParaRPr lang="en-GB" dirty="0"/>
          </a:p>
        </p:txBody>
      </p:sp>
      <p:sp>
        <p:nvSpPr>
          <p:cNvPr id="10" name="Action Button: Return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7C8EE4F2-58A3-DA42-B2D6-B7C1562BD631}"/>
              </a:ext>
            </a:extLst>
          </p:cNvPr>
          <p:cNvSpPr/>
          <p:nvPr/>
        </p:nvSpPr>
        <p:spPr>
          <a:xfrm>
            <a:off x="109681" y="6350000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49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eZoka</a:t>
            </a:r>
            <a:r>
              <a:rPr lang="en-GB" dirty="0"/>
              <a:t> (MetaCard, 1999)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500" y="585620"/>
            <a:ext cx="3383545" cy="5309853"/>
          </a:xfrm>
        </p:spPr>
        <p:txBody>
          <a:bodyPr>
            <a:normAutofit/>
          </a:bodyPr>
          <a:lstStyle/>
          <a:p>
            <a:r>
              <a:rPr lang="en-GB" sz="2400" dirty="0"/>
              <a:t>1</a:t>
            </a:r>
            <a:r>
              <a:rPr lang="en-GB" sz="2400" baseline="30000" dirty="0"/>
              <a:t>st</a:t>
            </a:r>
            <a:r>
              <a:rPr lang="en-GB" sz="2400" dirty="0"/>
              <a:t> MetaCard licence </a:t>
            </a:r>
          </a:p>
          <a:p>
            <a:pPr lvl="1"/>
            <a:r>
              <a:rPr lang="en-GB" sz="2000" dirty="0"/>
              <a:t>$995, 27 Oct 1998</a:t>
            </a:r>
          </a:p>
          <a:p>
            <a:r>
              <a:rPr lang="en-GB" sz="2400" dirty="0"/>
              <a:t>Demo of B2B service</a:t>
            </a:r>
          </a:p>
          <a:p>
            <a:r>
              <a:rPr lang="en-GB" sz="2400" dirty="0"/>
              <a:t>Used to gain funding</a:t>
            </a:r>
          </a:p>
          <a:p>
            <a:r>
              <a:rPr lang="en-GB" sz="2400" dirty="0"/>
              <a:t>Demo still runs today!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2A8A3-B1AE-D041-A2E6-9D65E1DF62D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B5D823D-6B33-8241-8D7D-A3D3BD5C53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801" y="569922"/>
            <a:ext cx="8815824" cy="5627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444B9BB-F911-7B4D-A92A-0B6520EFF7E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22+ Years of LiveCode</a:t>
            </a:r>
            <a:endParaRPr lang="en-GB" dirty="0"/>
          </a:p>
        </p:txBody>
      </p:sp>
      <p:sp>
        <p:nvSpPr>
          <p:cNvPr id="10" name="Action Button: Return 9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D119E0E-1508-E343-95EA-483A4A615836}"/>
              </a:ext>
            </a:extLst>
          </p:cNvPr>
          <p:cNvSpPr/>
          <p:nvPr/>
        </p:nvSpPr>
        <p:spPr>
          <a:xfrm>
            <a:off x="109681" y="6350000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634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Xmas99 (MetaCard, 1999)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267700" y="927100"/>
            <a:ext cx="3822699" cy="5120773"/>
          </a:xfrm>
        </p:spPr>
        <p:txBody>
          <a:bodyPr>
            <a:normAutofit/>
          </a:bodyPr>
          <a:lstStyle/>
          <a:p>
            <a:r>
              <a:rPr lang="en-GB" sz="2800" dirty="0"/>
              <a:t>Family </a:t>
            </a:r>
            <a:r>
              <a:rPr lang="en-GB" sz="2800" dirty="0" err="1"/>
              <a:t>eXmas</a:t>
            </a:r>
            <a:r>
              <a:rPr lang="en-GB" sz="2800" dirty="0"/>
              <a:t> Card</a:t>
            </a:r>
          </a:p>
          <a:p>
            <a:r>
              <a:rPr lang="en-GB" sz="2800" dirty="0"/>
              <a:t>Experiment with media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DC1D642-7481-3E4F-BF28-7D9B73A4EF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331" y="653936"/>
            <a:ext cx="7075860" cy="5550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C76C1-DB63-374D-9CC9-7A9554C53AF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A73A141-2559-4F4B-A1B7-344EEFAF76B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22+ Years of LiveCode</a:t>
            </a:r>
            <a:endParaRPr lang="en-GB" dirty="0"/>
          </a:p>
        </p:txBody>
      </p:sp>
      <p:sp>
        <p:nvSpPr>
          <p:cNvPr id="11" name="Action Button: Return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B5F7A0D-27F7-A249-B8B8-E4EC2035E656}"/>
              </a:ext>
            </a:extLst>
          </p:cNvPr>
          <p:cNvSpPr/>
          <p:nvPr/>
        </p:nvSpPr>
        <p:spPr>
          <a:xfrm>
            <a:off x="109681" y="6350000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465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Coal-Burner (MetaCard, 2000)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93700" y="673100"/>
            <a:ext cx="3828045" cy="5207626"/>
          </a:xfrm>
        </p:spPr>
        <p:txBody>
          <a:bodyPr>
            <a:normAutofit/>
          </a:bodyPr>
          <a:lstStyle/>
          <a:p>
            <a:r>
              <a:rPr lang="en-GB" sz="2800" dirty="0"/>
              <a:t>Simulation of Coal Power Station</a:t>
            </a:r>
          </a:p>
          <a:p>
            <a:pPr lvl="1"/>
            <a:r>
              <a:rPr lang="en-GB" sz="2400" dirty="0"/>
              <a:t>for son’s school project</a:t>
            </a:r>
          </a:p>
          <a:p>
            <a:r>
              <a:rPr lang="en-GB" sz="2800" dirty="0"/>
              <a:t>Adjustable animation</a:t>
            </a:r>
          </a:p>
          <a:p>
            <a:r>
              <a:rPr lang="en-GB" sz="2800" dirty="0"/>
              <a:t>Quiz</a:t>
            </a:r>
          </a:p>
          <a:p>
            <a:r>
              <a:rPr lang="en-GB" sz="2800" dirty="0"/>
              <a:t>Parameter-driven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13BE0B64-F15E-1E49-89F5-C9190DE7818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E37CA4C-F416-F946-8003-6F8CE952DCAB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3FC11B-2640-D24F-9DE5-8E0554F437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0159" y="662310"/>
            <a:ext cx="7368093" cy="5595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D2CAA-FE53-BB49-BE57-9A1F877C68B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©2016-21, Peter Reid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D86A8-9FE9-9D4D-B223-DA8AB192502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22+ Years of LiveCode</a:t>
            </a:r>
            <a:endParaRPr lang="en-GB" dirty="0"/>
          </a:p>
        </p:txBody>
      </p:sp>
      <p:sp>
        <p:nvSpPr>
          <p:cNvPr id="8" name="Action Button: Return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E164F7B-96DE-DB41-9F74-04CE1FDE4B15}"/>
              </a:ext>
            </a:extLst>
          </p:cNvPr>
          <p:cNvSpPr/>
          <p:nvPr/>
        </p:nvSpPr>
        <p:spPr>
          <a:xfrm>
            <a:off x="109681" y="6350000"/>
            <a:ext cx="432000" cy="4320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465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6473</TotalTime>
  <Words>2641</Words>
  <Application>Microsoft Macintosh PowerPoint</Application>
  <PresentationFormat>Widescreen</PresentationFormat>
  <Paragraphs>496</Paragraphs>
  <Slides>44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22 Years of LiveCode and Counting...</vt:lpstr>
      <vt:lpstr>Types of Applications</vt:lpstr>
      <vt:lpstr>Timeline</vt:lpstr>
      <vt:lpstr>Timeline continued...</vt:lpstr>
      <vt:lpstr>LiveCode Project Summaries</vt:lpstr>
      <vt:lpstr>NHSnet (MetaCard, 1998)</vt:lpstr>
      <vt:lpstr>eZoka (MetaCard, 1999)</vt:lpstr>
      <vt:lpstr>Xmas99 (MetaCard, 1999)</vt:lpstr>
      <vt:lpstr>Coal-Burner (MetaCard, 2000)</vt:lpstr>
      <vt:lpstr>Pipe2Tab (MetaCard, Revolution, 2000-2007)</vt:lpstr>
      <vt:lpstr>eCaseFile (MetaCard, Revolution,LiveCode, 2000-2013)</vt:lpstr>
      <vt:lpstr>BombayCo (MetaCard, 2000)</vt:lpstr>
      <vt:lpstr>GetCartooning (Revolution, 2001)</vt:lpstr>
      <vt:lpstr>PAD Data Extractor (Revolution, 2002)</vt:lpstr>
      <vt:lpstr>Assessment Capture (Revolution, 2004-2008)</vt:lpstr>
      <vt:lpstr>Course Analyser (Revolution, 2005-2009)</vt:lpstr>
      <vt:lpstr>Address Book Exporter (Revolution, 2005)</vt:lpstr>
      <vt:lpstr>Module Forms Processor (Revolution, 2005)</vt:lpstr>
      <vt:lpstr>HA Auditor (LiveCode, 2011)</vt:lpstr>
      <vt:lpstr>HA Answers Converter (LiveCode, 2011)</vt:lpstr>
      <vt:lpstr>FormsProc (LiveCode, 2011)</vt:lpstr>
      <vt:lpstr>LA-ICP-MS DataMerger (LiveCode, 2014-current)</vt:lpstr>
      <vt:lpstr>Certificate Maker (LiveCode, 2014-current)</vt:lpstr>
      <vt:lpstr>LA-ICP-MS DataTool (LiveCode, 2015-current) 1/2</vt:lpstr>
      <vt:lpstr>LA-ICP-MS DataTool (LiveCode, 2015-current) 2/2</vt:lpstr>
      <vt:lpstr>Furniture DataTool (LiveCode, 2015-current)</vt:lpstr>
      <vt:lpstr>LA-ICP-MS RDP (LiveCode, 2015)</vt:lpstr>
      <vt:lpstr>SpeedyPlayer (LiveCode, 2016-current)</vt:lpstr>
      <vt:lpstr>LA-ICP-MS ImageTool (LiveCode, 2016-current)</vt:lpstr>
      <vt:lpstr>ColourPicker (LiveCode, 2017-current)</vt:lpstr>
      <vt:lpstr>ICP-MS Tuning Simulator (LiveCode, 2017-current)</vt:lpstr>
      <vt:lpstr>Aphasia Trainer (LiveCode, 2018-current)</vt:lpstr>
      <vt:lpstr>BingoBalls (LiveCode, 2018-current)</vt:lpstr>
      <vt:lpstr>MyCoins (LiveCode, 2018-current)</vt:lpstr>
      <vt:lpstr>GridComms (LiveCode, 2018-current)</vt:lpstr>
      <vt:lpstr>MeSyProg (LiveCode, 2020-current)</vt:lpstr>
      <vt:lpstr>Cu3a Event Bookings (LiveCode, 2021-current)</vt:lpstr>
      <vt:lpstr>Fast Find (LiveCode, 2021-current)</vt:lpstr>
      <vt:lpstr>CalendarMaker (LiveCode, 2021-current)</vt:lpstr>
      <vt:lpstr>Towers of Hanoi (LiveCode, 2021-current)</vt:lpstr>
      <vt:lpstr>Assorted Utilities (LiveCode, 2000-current)</vt:lpstr>
      <vt:lpstr>the Answer to Life, the Universe and EVERYTHING*</vt:lpstr>
      <vt:lpstr>Summary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Reid</dc:creator>
  <cp:lastModifiedBy>Peter Reid</cp:lastModifiedBy>
  <cp:revision>365</cp:revision>
  <cp:lastPrinted>2021-06-02T09:26:24Z</cp:lastPrinted>
  <dcterms:created xsi:type="dcterms:W3CDTF">2016-07-17T16:04:03Z</dcterms:created>
  <dcterms:modified xsi:type="dcterms:W3CDTF">2021-06-02T09:29:39Z</dcterms:modified>
</cp:coreProperties>
</file>